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5"/>
  </p:notesMasterIdLst>
  <p:sldIdLst>
    <p:sldId id="284" r:id="rId2"/>
    <p:sldId id="256" r:id="rId3"/>
    <p:sldId id="281" r:id="rId4"/>
    <p:sldId id="280" r:id="rId5"/>
    <p:sldId id="263" r:id="rId6"/>
    <p:sldId id="257" r:id="rId7"/>
    <p:sldId id="269" r:id="rId8"/>
    <p:sldId id="260" r:id="rId9"/>
    <p:sldId id="261" r:id="rId10"/>
    <p:sldId id="272" r:id="rId11"/>
    <p:sldId id="285" r:id="rId12"/>
    <p:sldId id="273" r:id="rId13"/>
    <p:sldId id="274" r:id="rId14"/>
    <p:sldId id="265" r:id="rId15"/>
    <p:sldId id="258" r:id="rId16"/>
    <p:sldId id="266" r:id="rId17"/>
    <p:sldId id="259" r:id="rId18"/>
    <p:sldId id="262" r:id="rId19"/>
    <p:sldId id="264" r:id="rId20"/>
    <p:sldId id="268" r:id="rId21"/>
    <p:sldId id="270" r:id="rId22"/>
    <p:sldId id="271" r:id="rId23"/>
    <p:sldId id="283"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Helvetica Neue" panose="020B0604020202020204" charset="0"/>
      <p:regular r:id="rId30"/>
      <p:bold r:id="rId31"/>
      <p:italic r:id="rId32"/>
      <p:boldItalic r:id="rId33"/>
    </p:embeddedFont>
    <p:embeddedFont>
      <p:font typeface="Source Code Pro" panose="020B0509030403020204" pitchFamily="49" charset="0"/>
      <p:regular r:id="rId34"/>
      <p:bold r:id="rId35"/>
      <p:italic r:id="rId36"/>
      <p:boldItalic r:id="rId37"/>
    </p:embeddedFont>
    <p:embeddedFont>
      <p:font typeface="Tahoma" panose="020B0604030504040204" pitchFamily="34"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39F650-E1D3-432D-80FD-D8F09C15E14C}">
  <a:tblStyle styleId="{C539F650-E1D3-432D-80FD-D8F09C15E14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66030D8-FB6F-479D-9072-007B0289B708}"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FEB"/>
          </a:solidFill>
        </a:fill>
      </a:tcStyle>
    </a:wholeTbl>
    <a:band1H>
      <a:tcTxStyle/>
      <a:tcStyle>
        <a:tcBdr/>
        <a:fill>
          <a:solidFill>
            <a:srgbClr val="CBDDD5"/>
          </a:solidFill>
        </a:fill>
      </a:tcStyle>
    </a:band1H>
    <a:band2H>
      <a:tcTxStyle/>
      <a:tcStyle>
        <a:tcBdr/>
      </a:tcStyle>
    </a:band2H>
    <a:band1V>
      <a:tcTxStyle/>
      <a:tcStyle>
        <a:tcBdr/>
        <a:fill>
          <a:solidFill>
            <a:srgbClr val="CBDDD5"/>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71" autoAdjust="0"/>
    <p:restoredTop sz="67085" autoAdjust="0"/>
  </p:normalViewPr>
  <p:slideViewPr>
    <p:cSldViewPr snapToGrid="0">
      <p:cViewPr varScale="1">
        <p:scale>
          <a:sx n="57" d="100"/>
          <a:sy n="57" d="100"/>
        </p:scale>
        <p:origin x="151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nvs-vocab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L’Archive Darwin </a:t>
            </a:r>
            <a:r>
              <a:rPr lang="fr-FR" dirty="0" err="1"/>
              <a:t>Core</a:t>
            </a:r>
            <a:r>
              <a:rPr lang="fr-FR" dirty="0"/>
              <a:t> (</a:t>
            </a:r>
            <a:r>
              <a:rPr lang="fr-FR" dirty="0" err="1"/>
              <a:t>DwC</a:t>
            </a:r>
            <a:r>
              <a:rPr lang="fr-FR" dirty="0"/>
              <a:t>-A) est la norme pour la publication de données sur la biodiversité en utilisant les termes Darwin </a:t>
            </a:r>
            <a:r>
              <a:rPr lang="fr-FR" dirty="0" err="1"/>
              <a:t>Core</a:t>
            </a:r>
            <a:r>
              <a:rPr lang="fr-FR" dirty="0"/>
              <a:t>. C'est le format préféré pour publier des données à la fois dans OBIS et GBIF. Une archive Darwin </a:t>
            </a:r>
            <a:r>
              <a:rPr lang="fr-FR" dirty="0" err="1"/>
              <a:t>Core</a:t>
            </a:r>
            <a:r>
              <a:rPr lang="fr-FR" dirty="0"/>
              <a:t> contient un certain nombre de fichiers texte, y compris des tableaux de données au format CSV.</a:t>
            </a:r>
          </a:p>
          <a:p>
            <a:pPr marL="0" lvl="0" indent="0" algn="l" rtl="0">
              <a:spcBef>
                <a:spcPts val="0"/>
              </a:spcBef>
              <a:spcAft>
                <a:spcPts val="0"/>
              </a:spcAft>
              <a:buNone/>
            </a:pPr>
            <a:endParaRPr lang="en-CA" dirty="0"/>
          </a:p>
          <a:p>
            <a:pPr marL="0" lvl="0" indent="0" algn="l" rtl="0">
              <a:spcBef>
                <a:spcPts val="0"/>
              </a:spcBef>
              <a:spcAft>
                <a:spcPts val="0"/>
              </a:spcAft>
              <a:buNone/>
            </a:pPr>
            <a:r>
              <a:rPr lang="fr-FR" dirty="0"/>
              <a:t>Le modèle de données conceptuel de l’Archive Darwin </a:t>
            </a:r>
            <a:r>
              <a:rPr lang="fr-FR" dirty="0" err="1"/>
              <a:t>Core</a:t>
            </a:r>
            <a:r>
              <a:rPr lang="fr-FR" dirty="0"/>
              <a:t> est un schéma en étoile avec une seule table principale, contenant par exemple des enregistrements d'occurrence ou des enregistrements d'événement, au centre de l'étoile. Les tables d'extension peuvent éventuellement être associées à la table principale. Il n'est pas possible de lier des tables d'extension à d'autres tables d'extension. Il existe une relation un-à-plusieurs entre les enregistrements principaux et d'extension, de sorte que chaque enregistrement principal peut avoir zéro ou plusieurs enregistrements d'extension liés. Chaque enregistrement d'extension doit être lié à un enregistrement principal.</a:t>
            </a:r>
          </a:p>
          <a:p>
            <a:pPr marL="0" lvl="0" indent="0" algn="l" rtl="0">
              <a:spcBef>
                <a:spcPts val="0"/>
              </a:spcBef>
              <a:spcAft>
                <a:spcPts val="0"/>
              </a:spcAft>
              <a:buNone/>
            </a:pPr>
            <a:endParaRPr lang="en-CA" dirty="0"/>
          </a:p>
          <a:p>
            <a:pPr marL="0" lvl="0" indent="0" algn="l" rtl="0">
              <a:spcBef>
                <a:spcPts val="0"/>
              </a:spcBef>
              <a:spcAft>
                <a:spcPts val="0"/>
              </a:spcAft>
              <a:buNone/>
            </a:pPr>
            <a:r>
              <a:rPr lang="fr-FR" dirty="0"/>
              <a:t>Outre les tables de données, une archive Darwin </a:t>
            </a:r>
            <a:r>
              <a:rPr lang="fr-FR" dirty="0" err="1"/>
              <a:t>Core</a:t>
            </a:r>
            <a:r>
              <a:rPr lang="fr-FR" dirty="0"/>
              <a:t> contient également deux fichiers XML: un fichier qui décrit la structure des fichiers d'archive et de données (meta.xml) et un fichier qui contient les métadonnées de l'ensemble de données (eml.xml).</a:t>
            </a:r>
            <a:endParaRPr lang="en-CA" dirty="0"/>
          </a:p>
        </p:txBody>
      </p:sp>
      <p:sp>
        <p:nvSpPr>
          <p:cNvPr id="90" name="Google Shape;9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Les trois nouveaux termes doivent être remplis à l'aide de vocabulaires contrôlés référencés à l'aide d'identificateurs de ressources uniques (URI).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OBIS recommande d'utiliser le serveur de vocabulaire NERC internationalement reconnu, développé par le British </a:t>
            </a:r>
            <a:r>
              <a:rPr lang="fr-FR" dirty="0" err="1"/>
              <a:t>Oceanographic</a:t>
            </a:r>
            <a:r>
              <a:rPr lang="fr-FR" dirty="0"/>
              <a:t> Data Center (BODC), qui peut être recherché sur https://www.bodc.ac.uk/resources/vocabularies/vocabulary_search/.</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endParaRPr dirty="0"/>
          </a:p>
        </p:txBody>
      </p:sp>
      <p:sp>
        <p:nvSpPr>
          <p:cNvPr id="328" name="Google Shape;32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2399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Si le terme que vous souhaitez utiliser ne figure pas dans la liste, les demandes d'extension de vocabulaire NERC peuvent être soumises ici: </a:t>
            </a:r>
            <a:r>
              <a:rPr lang="en-CA" sz="1200" b="0" i="0" u="none" strike="noStrike" cap="none" dirty="0">
                <a:solidFill>
                  <a:schemeClr val="dk1"/>
                </a:solidFill>
                <a:effectLst/>
                <a:latin typeface="Calibri"/>
                <a:ea typeface="Calibri"/>
                <a:cs typeface="Calibri"/>
                <a:sym typeface="Calibri"/>
                <a:hlinkClick r:id="rId3"/>
              </a:rPr>
              <a:t>https://github.com/nvs-vocabs</a:t>
            </a:r>
            <a:endParaRPr lang="en-CA"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endParaRPr lang="en-CA"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r>
              <a:rPr lang="fr-CA" sz="1200" b="0" i="0" u="none" strike="noStrike" cap="none" dirty="0">
                <a:solidFill>
                  <a:schemeClr val="dk1"/>
                </a:solidFill>
                <a:effectLst/>
                <a:latin typeface="Calibri"/>
                <a:cs typeface="Calibri"/>
                <a:sym typeface="Calibri"/>
              </a:rPr>
              <a:t>Il y a une bonne présentation sur la façon dont les définitions NERC sont formées, expliquant comment toutes les propriétés sont définies puis combinées dans leur vocabulaire P01 https://github.com/nvs-vocabs/P01/blob/master/The_BODC_P01_PUV_semantic_model_Aug2019.pdf</a:t>
            </a:r>
            <a:endParaRPr lang="en-CA" sz="1200" b="0" i="0" u="none" strike="noStrike" cap="none" dirty="0">
              <a:solidFill>
                <a:schemeClr val="dk1"/>
              </a:solidFill>
              <a:effectLst/>
              <a:latin typeface="Calibri"/>
              <a:cs typeface="Calibri"/>
              <a:sym typeface="Calibri"/>
            </a:endParaRPr>
          </a:p>
        </p:txBody>
      </p:sp>
      <p:sp>
        <p:nvSpPr>
          <p:cNvPr id="336" name="Google Shape;33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fr-FR" dirty="0"/>
              <a:t>Pour cet exemple sur la longueur d’un individu, les 5 paramètres obtiendraient le même URI que </a:t>
            </a:r>
            <a:r>
              <a:rPr lang="fr-FR" dirty="0" err="1"/>
              <a:t>MeasurementTypeID</a:t>
            </a:r>
            <a:r>
              <a:rPr lang="fr-FR" dirty="0"/>
              <a:t>. Idéalement, cet URI se résout en un service Web à travers lequel OBIS peut accéder au terme dans le vocabulaire. Et OBIS peut obtenir l'étiquette préférée pour ce paramètre ou la définition (un peu comme le suivi avec les LSID).</a:t>
            </a:r>
            <a:endParaRPr dirty="0"/>
          </a:p>
        </p:txBody>
      </p:sp>
      <p:sp>
        <p:nvSpPr>
          <p:cNvPr id="351" name="Google Shape;351;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CA" b="0" i="0" dirty="0">
                <a:solidFill>
                  <a:srgbClr val="202124"/>
                </a:solidFill>
                <a:effectLst/>
                <a:latin typeface="Google Sans"/>
              </a:rPr>
              <a:t>Les ensembles de données formatés dans Occurrence </a:t>
            </a:r>
            <a:r>
              <a:rPr lang="fr-CA" b="0" i="0" dirty="0" err="1">
                <a:solidFill>
                  <a:srgbClr val="202124"/>
                </a:solidFill>
                <a:effectLst/>
                <a:latin typeface="Google Sans"/>
              </a:rPr>
              <a:t>Core</a:t>
            </a:r>
            <a:r>
              <a:rPr lang="fr-CA" b="0" i="0" dirty="0">
                <a:solidFill>
                  <a:srgbClr val="202124"/>
                </a:solidFill>
                <a:effectLst/>
                <a:latin typeface="Google Sans"/>
              </a:rPr>
              <a:t> peuvent utiliser l'extension </a:t>
            </a:r>
            <a:r>
              <a:rPr lang="fr-CA" b="0" i="0" dirty="0" err="1">
                <a:solidFill>
                  <a:srgbClr val="202124"/>
                </a:solidFill>
                <a:effectLst/>
                <a:latin typeface="Google Sans"/>
              </a:rPr>
              <a:t>eMoF</a:t>
            </a:r>
            <a:r>
              <a:rPr lang="fr-CA" b="0" i="0" dirty="0">
                <a:solidFill>
                  <a:srgbClr val="202124"/>
                </a:solidFill>
                <a:effectLst/>
                <a:latin typeface="Google Sans"/>
              </a:rPr>
              <a:t> pour des mesures ou des faits biotiques.</a:t>
            </a:r>
            <a:endParaRPr dirty="0"/>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Vous pouvez voir ici comment l'enregistrement principal des occurrences est étendu pour inclure les mesures des occurrences individuelles, les mesures de longueur, de poids humide, les unités sont enregistrées et le vocabulaire contrôlé est utilisé pour les définir.</a:t>
            </a:r>
            <a:endParaRPr dirty="0"/>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CA" b="0" i="0" dirty="0">
                <a:solidFill>
                  <a:srgbClr val="202124"/>
                </a:solidFill>
                <a:effectLst/>
                <a:latin typeface="arial" panose="020B0604020202020204" pitchFamily="34" charset="0"/>
              </a:rPr>
              <a:t>Vous pouvez voir dans cet exemple le </a:t>
            </a:r>
            <a:r>
              <a:rPr lang="fr-CA" b="0" i="0" dirty="0" err="1">
                <a:solidFill>
                  <a:srgbClr val="202124"/>
                </a:solidFill>
                <a:effectLst/>
                <a:latin typeface="arial" panose="020B0604020202020204" pitchFamily="34" charset="0"/>
              </a:rPr>
              <a:t>eventID</a:t>
            </a:r>
            <a:r>
              <a:rPr lang="fr-CA" b="0" i="0" dirty="0">
                <a:solidFill>
                  <a:srgbClr val="202124"/>
                </a:solidFill>
                <a:effectLst/>
                <a:latin typeface="arial" panose="020B0604020202020204" pitchFamily="34" charset="0"/>
              </a:rPr>
              <a:t> et le </a:t>
            </a:r>
            <a:r>
              <a:rPr lang="fr-CA" b="0" i="0" dirty="0" err="1">
                <a:solidFill>
                  <a:srgbClr val="202124"/>
                </a:solidFill>
                <a:effectLst/>
                <a:latin typeface="arial" panose="020B0604020202020204" pitchFamily="34" charset="0"/>
              </a:rPr>
              <a:t>parentEventID</a:t>
            </a:r>
            <a:r>
              <a:rPr lang="fr-CA" b="0" i="0" dirty="0">
                <a:solidFill>
                  <a:srgbClr val="202124"/>
                </a:solidFill>
                <a:effectLst/>
                <a:latin typeface="arial" panose="020B0604020202020204" pitchFamily="34" charset="0"/>
              </a:rPr>
              <a:t> ultérieur utilisés pour relier la croisière, les stations, les transects de plancton et les déploiements de CTD. Après quoi, les occurrences de différentes espèces de plancton des transects peuvent également être liées. </a:t>
            </a: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CA" b="0" i="0" dirty="0">
                <a:solidFill>
                  <a:srgbClr val="202124"/>
                </a:solidFill>
                <a:effectLst/>
                <a:latin typeface="arial" panose="020B0604020202020204" pitchFamily="34" charset="0"/>
              </a:rPr>
              <a:t>Cela nous laisse avec 3 fichiers pour compléter les enregistrements pour une étude hypothétique, le fichier de base d'événements qui contient des échantillons ou des observations, le </a:t>
            </a:r>
            <a:r>
              <a:rPr lang="fr-CA" b="0" i="0" dirty="0" err="1">
                <a:solidFill>
                  <a:srgbClr val="202124"/>
                </a:solidFill>
                <a:effectLst/>
                <a:latin typeface="arial" panose="020B0604020202020204" pitchFamily="34" charset="0"/>
              </a:rPr>
              <a:t>eventId</a:t>
            </a:r>
            <a:r>
              <a:rPr lang="fr-CA" b="0" i="0" dirty="0">
                <a:solidFill>
                  <a:srgbClr val="202124"/>
                </a:solidFill>
                <a:effectLst/>
                <a:latin typeface="arial" panose="020B0604020202020204" pitchFamily="34" charset="0"/>
              </a:rPr>
              <a:t> ici est reporté à l'extension Occurrence.</a:t>
            </a:r>
          </a:p>
          <a:p>
            <a:pPr marL="0" lvl="0" indent="0" algn="l" rtl="0">
              <a:spcBef>
                <a:spcPts val="0"/>
              </a:spcBef>
              <a:spcAft>
                <a:spcPts val="0"/>
              </a:spcAft>
              <a:buNone/>
            </a:pPr>
            <a:br>
              <a:rPr lang="fr-CA" dirty="0"/>
            </a:br>
            <a:r>
              <a:rPr lang="fr-CA" b="0" i="0" dirty="0">
                <a:solidFill>
                  <a:srgbClr val="202124"/>
                </a:solidFill>
                <a:effectLst/>
                <a:latin typeface="arial" panose="020B0604020202020204" pitchFamily="34" charset="0"/>
              </a:rPr>
              <a:t>L'extension d'occurrence a plusieurs occurrences, chacune avec son propre ID d'occurrence ainsi que les détails de taxonomie, l'identification et l'ID d'organisme relié à l’</a:t>
            </a:r>
            <a:r>
              <a:rPr lang="fr-CA" b="0" i="0" dirty="0" err="1">
                <a:solidFill>
                  <a:srgbClr val="202124"/>
                </a:solidFill>
                <a:effectLst/>
                <a:latin typeface="arial" panose="020B0604020202020204" pitchFamily="34" charset="0"/>
              </a:rPr>
              <a:t>eventID</a:t>
            </a:r>
            <a:r>
              <a:rPr lang="fr-CA" b="0" i="0" dirty="0">
                <a:solidFill>
                  <a:srgbClr val="202124"/>
                </a:solidFill>
                <a:effectLst/>
                <a:latin typeface="arial" panose="020B0604020202020204" pitchFamily="34" charset="0"/>
              </a:rPr>
              <a:t>.</a:t>
            </a:r>
            <a:br>
              <a:rPr lang="en-CA" dirty="0"/>
            </a:br>
            <a:endParaRPr lang="en-CA" dirty="0"/>
          </a:p>
          <a:p>
            <a:pPr marL="0" lvl="0" indent="0" algn="l" rtl="0">
              <a:spcBef>
                <a:spcPts val="0"/>
              </a:spcBef>
              <a:spcAft>
                <a:spcPts val="0"/>
              </a:spcAft>
              <a:buNone/>
            </a:pPr>
            <a:r>
              <a:rPr lang="en-CA" dirty="0"/>
              <a:t>Le </a:t>
            </a:r>
            <a:r>
              <a:rPr lang="en-CA" dirty="0" err="1"/>
              <a:t>eventID</a:t>
            </a:r>
            <a:r>
              <a:rPr lang="en-CA" dirty="0"/>
              <a:t> et </a:t>
            </a:r>
            <a:r>
              <a:rPr lang="en-CA" dirty="0" err="1"/>
              <a:t>l’occurrenceID</a:t>
            </a:r>
            <a:r>
              <a:rPr lang="en-CA" dirty="0"/>
              <a:t> </a:t>
            </a:r>
            <a:r>
              <a:rPr lang="fr-FR" dirty="0"/>
              <a:t>sont ensuite portés vers l’extension </a:t>
            </a:r>
            <a:r>
              <a:rPr lang="en-CA" dirty="0" err="1"/>
              <a:t>extendedMeasurementOrFact</a:t>
            </a:r>
            <a:r>
              <a:rPr lang="en-CA" dirty="0"/>
              <a:t>, </a:t>
            </a:r>
            <a:r>
              <a:rPr lang="fr-FR" dirty="0"/>
              <a:t>qui contient les enregistrements du protocole d’échantillonnage, de l’effort, des variables d’environnement et des variables biologiques. Le vocabulaire de ces enregistrements est contrôlé, comme dans le vocabulaire de BODC NERC.</a:t>
            </a:r>
            <a:endParaRPr dirty="0"/>
          </a:p>
        </p:txBody>
      </p:sp>
      <p:sp>
        <p:nvSpPr>
          <p:cNvPr id="200" name="Google Shape;20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CA" dirty="0"/>
              <a:t>La table « </a:t>
            </a:r>
            <a:r>
              <a:rPr lang="fr-CA" dirty="0" err="1"/>
              <a:t>Event</a:t>
            </a:r>
            <a:r>
              <a:rPr lang="fr-CA" dirty="0"/>
              <a:t> </a:t>
            </a:r>
            <a:r>
              <a:rPr lang="fr-CA" dirty="0" err="1"/>
              <a:t>core</a:t>
            </a:r>
            <a:r>
              <a:rPr lang="fr-CA" dirty="0"/>
              <a:t> » est créée en extrayant tous les événements au sens large et en y ajoutant des attributs tels que l'heure, l'emplacement et la profondeur. Les événements à différents niveaux sont liés entre eux à l'aide de </a:t>
            </a:r>
            <a:r>
              <a:rPr lang="fr-CA" dirty="0" err="1"/>
              <a:t>eventID</a:t>
            </a:r>
            <a:r>
              <a:rPr lang="fr-CA" dirty="0"/>
              <a:t> et </a:t>
            </a:r>
            <a:r>
              <a:rPr lang="fr-CA" dirty="0" err="1"/>
              <a:t>parentEventID</a:t>
            </a:r>
            <a:r>
              <a:rPr lang="fr-CA" dirty="0"/>
              <a:t>. La localisation est renseigné au plus haut niveau possible, avec les coordonnées géographiques (</a:t>
            </a:r>
            <a:r>
              <a:rPr lang="fr-CA" dirty="0" err="1"/>
              <a:t>decimalLongitude</a:t>
            </a:r>
            <a:r>
              <a:rPr lang="fr-CA" dirty="0"/>
              <a:t>, </a:t>
            </a:r>
            <a:r>
              <a:rPr lang="fr-CA" dirty="0" err="1"/>
              <a:t>decimalLatitude</a:t>
            </a:r>
            <a:r>
              <a:rPr lang="fr-CA" dirty="0"/>
              <a:t>) et les profondeurs si possible (</a:t>
            </a:r>
            <a:r>
              <a:rPr lang="fr-CA" dirty="0" err="1"/>
              <a:t>minimumDepthInMeters</a:t>
            </a:r>
            <a:r>
              <a:rPr lang="fr-CA" dirty="0"/>
              <a:t> et </a:t>
            </a:r>
            <a:r>
              <a:rPr lang="fr-CA" dirty="0" err="1"/>
              <a:t>maximumDepthInMeters</a:t>
            </a:r>
            <a:r>
              <a:rPr lang="fr-CA" dirty="0"/>
              <a:t>). La date des événements (</a:t>
            </a:r>
            <a:r>
              <a:rPr lang="fr-CA" dirty="0" err="1"/>
              <a:t>eventDate</a:t>
            </a:r>
            <a:r>
              <a:rPr lang="fr-CA" dirty="0"/>
              <a:t>) doit également renseigner les données dans un niveau de précision le plus élevé possible.</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r>
              <a:rPr lang="fr-FR" dirty="0"/>
              <a:t>Ensuite, la table d'extension sur les occurrences peut être construite. Ce tableau contient les noms scientifiques et les liens vers le Registre mondial des espèces marines (</a:t>
            </a:r>
            <a:r>
              <a:rPr lang="fr-FR" dirty="0" err="1"/>
              <a:t>WoRMS</a:t>
            </a:r>
            <a:r>
              <a:rPr lang="fr-FR" dirty="0"/>
              <a:t>) par le </a:t>
            </a:r>
            <a:r>
              <a:rPr lang="fr-FR" dirty="0" err="1"/>
              <a:t>ScientificNameID</a:t>
            </a:r>
            <a:r>
              <a:rPr lang="fr-FR" dirty="0"/>
              <a:t>. La première colonne du tableau fait référence par le </a:t>
            </a:r>
            <a:r>
              <a:rPr lang="fr-FR" dirty="0" err="1"/>
              <a:t>eventID</a:t>
            </a:r>
            <a:r>
              <a:rPr lang="fr-FR" dirty="0"/>
              <a:t> aux événements de la table principale.</a:t>
            </a:r>
            <a:endParaRPr lang="en-CA" dirty="0"/>
          </a:p>
          <a:p>
            <a:pPr marL="0" lvl="0" indent="0" algn="l" rtl="0">
              <a:spcBef>
                <a:spcPts val="0"/>
              </a:spcBef>
              <a:spcAft>
                <a:spcPts val="0"/>
              </a:spcAft>
              <a:buNone/>
            </a:pPr>
            <a:br>
              <a:rPr lang="fr-CA" dirty="0"/>
            </a:br>
            <a:r>
              <a:rPr lang="fr-CA" b="0" i="0" dirty="0">
                <a:solidFill>
                  <a:srgbClr val="202124"/>
                </a:solidFill>
                <a:effectLst/>
                <a:latin typeface="arial" panose="020B0604020202020204" pitchFamily="34" charset="0"/>
              </a:rPr>
              <a:t>Enfin, il y a la table d'extension </a:t>
            </a:r>
            <a:r>
              <a:rPr lang="fr-CA" b="0" i="0" dirty="0" err="1">
                <a:solidFill>
                  <a:srgbClr val="202124"/>
                </a:solidFill>
                <a:effectLst/>
                <a:latin typeface="arial" panose="020B0604020202020204" pitchFamily="34" charset="0"/>
              </a:rPr>
              <a:t>MeasurementOrFact</a:t>
            </a:r>
            <a:r>
              <a:rPr lang="fr-CA" b="0" i="0" dirty="0">
                <a:solidFill>
                  <a:srgbClr val="202124"/>
                </a:solidFill>
                <a:effectLst/>
                <a:latin typeface="arial" panose="020B0604020202020204" pitchFamily="34" charset="0"/>
              </a:rPr>
              <a:t>, qui est relié à la table </a:t>
            </a:r>
            <a:r>
              <a:rPr lang="fr-CA" b="0" i="0" dirty="0" err="1">
                <a:solidFill>
                  <a:srgbClr val="202124"/>
                </a:solidFill>
                <a:effectLst/>
                <a:latin typeface="arial" panose="020B0604020202020204" pitchFamily="34" charset="0"/>
              </a:rPr>
              <a:t>Event</a:t>
            </a:r>
            <a:r>
              <a:rPr lang="fr-CA" b="0" i="0" dirty="0">
                <a:solidFill>
                  <a:srgbClr val="202124"/>
                </a:solidFill>
                <a:effectLst/>
                <a:latin typeface="arial" panose="020B0604020202020204" pitchFamily="34" charset="0"/>
              </a:rPr>
              <a:t> par les attributs de toutes les zones, quadrats ou transects (en utilisant le </a:t>
            </a:r>
            <a:r>
              <a:rPr lang="fr-CA" b="0" i="0" dirty="0" err="1">
                <a:solidFill>
                  <a:srgbClr val="202124"/>
                </a:solidFill>
                <a:effectLst/>
                <a:latin typeface="arial" panose="020B0604020202020204" pitchFamily="34" charset="0"/>
              </a:rPr>
              <a:t>eventID</a:t>
            </a:r>
            <a:r>
              <a:rPr lang="fr-CA" b="0" i="0" dirty="0">
                <a:solidFill>
                  <a:srgbClr val="202124"/>
                </a:solidFill>
                <a:effectLst/>
                <a:latin typeface="arial" panose="020B0604020202020204" pitchFamily="34" charset="0"/>
              </a:rPr>
              <a:t>). Le table est aussi liée à celle des occurrences. Les variables attribuées aux occurrences pointent vers la table d'extension d'occurrence à l'aide de la colonne </a:t>
            </a:r>
            <a:r>
              <a:rPr lang="fr-CA" b="0" i="0" dirty="0" err="1">
                <a:solidFill>
                  <a:srgbClr val="202124"/>
                </a:solidFill>
                <a:effectLst/>
                <a:latin typeface="arial" panose="020B0604020202020204" pitchFamily="34" charset="0"/>
              </a:rPr>
              <a:t>occurrenceID</a:t>
            </a:r>
            <a:r>
              <a:rPr lang="fr-CA" b="0" i="0" dirty="0">
                <a:solidFill>
                  <a:srgbClr val="202124"/>
                </a:solidFill>
                <a:effectLst/>
                <a:latin typeface="arial" panose="020B0604020202020204" pitchFamily="34" charset="0"/>
              </a:rPr>
              <a:t>.</a:t>
            </a:r>
            <a:endParaRPr dirty="0"/>
          </a:p>
        </p:txBody>
      </p:sp>
      <p:sp>
        <p:nvSpPr>
          <p:cNvPr id="248" name="Google Shape;24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db6f7e4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g6db6f7e44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Exemple hypothétique, cette image montre la complexité qu'il est possible de faire lors de la liaison d'événements, d'occurrences et de mesures ou de faits.</a:t>
            </a:r>
          </a:p>
          <a:p>
            <a:pPr marL="0" lvl="0" indent="0" algn="l" rtl="0">
              <a:lnSpc>
                <a:spcPct val="100000"/>
              </a:lnSpc>
              <a:spcBef>
                <a:spcPts val="0"/>
              </a:spcBef>
              <a:spcAft>
                <a:spcPts val="0"/>
              </a:spcAft>
              <a:buSzPts val="1100"/>
              <a:buNone/>
            </a:pPr>
            <a:endParaRPr lang="fr-FR" dirty="0"/>
          </a:p>
          <a:p>
            <a:pPr marL="0" lvl="0" indent="0" algn="l" rtl="0">
              <a:lnSpc>
                <a:spcPct val="100000"/>
              </a:lnSpc>
              <a:spcBef>
                <a:spcPts val="0"/>
              </a:spcBef>
              <a:spcAft>
                <a:spcPts val="0"/>
              </a:spcAft>
              <a:buSzPts val="1100"/>
              <a:buNone/>
            </a:pPr>
            <a:r>
              <a:rPr lang="fr-FR" dirty="0"/>
              <a:t>Un exemple hypothétique basé sur une séquence complexe d'événements d'échantillonnage à un emplacement d'échantillonnage donné. </a:t>
            </a:r>
          </a:p>
          <a:p>
            <a:pPr marL="0" lvl="0" indent="0" algn="l" rtl="0">
              <a:lnSpc>
                <a:spcPct val="100000"/>
              </a:lnSpc>
              <a:spcBef>
                <a:spcPts val="0"/>
              </a:spcBef>
              <a:spcAft>
                <a:spcPts val="0"/>
              </a:spcAft>
              <a:buSzPts val="1100"/>
              <a:buNone/>
            </a:pPr>
            <a:r>
              <a:rPr lang="fr-FR" dirty="0"/>
              <a:t>Dans l'exemple, les rectangles en gras sont des événements d'échantillonnage, les rectangles en pointillés des mesures ou des faits, les rectangles gris sont des occurrences. Les flèches entre les rectangles illustrent les relations (hiérarchiques) entre les différents événements d'échantillonnage et entre les événements et leurs occurrences et mesures associées. </a:t>
            </a:r>
          </a:p>
          <a:p>
            <a:pPr marL="0" lvl="0" indent="0" algn="l" rtl="0">
              <a:lnSpc>
                <a:spcPct val="100000"/>
              </a:lnSpc>
              <a:spcBef>
                <a:spcPts val="0"/>
              </a:spcBef>
              <a:spcAft>
                <a:spcPts val="0"/>
              </a:spcAft>
              <a:buSzPts val="1100"/>
              <a:buNone/>
            </a:pPr>
            <a:r>
              <a:rPr lang="fr-FR" dirty="0"/>
              <a:t>L'exemple montre des données échantillonnées à l'aide d'une benne Van </a:t>
            </a:r>
            <a:r>
              <a:rPr lang="fr-FR" dirty="0" err="1"/>
              <a:t>Veen</a:t>
            </a:r>
            <a:r>
              <a:rPr lang="fr-FR" dirty="0"/>
              <a:t>, d'un chalut à perche et d'un carottier multiple. L'analyse du </a:t>
            </a:r>
            <a:r>
              <a:rPr lang="fr-FR" dirty="0" err="1"/>
              <a:t>macrobenthos</a:t>
            </a:r>
            <a:r>
              <a:rPr lang="fr-FR" dirty="0"/>
              <a:t> était basée sur l'échantillon instantané complet de Van </a:t>
            </a:r>
            <a:r>
              <a:rPr lang="fr-FR" dirty="0" err="1"/>
              <a:t>Veen</a:t>
            </a:r>
            <a:r>
              <a:rPr lang="fr-FR" dirty="0"/>
              <a:t>, tandis que l'analyse de la </a:t>
            </a:r>
            <a:r>
              <a:rPr lang="fr-FR" dirty="0" err="1"/>
              <a:t>méiofaune</a:t>
            </a:r>
            <a:r>
              <a:rPr lang="fr-FR" dirty="0"/>
              <a:t> était basée sur des sous-échantillons. L'échantillon multicœur a été divisé en différentes tranches de profondeur. De même, une mesure abiotique peut se référer à l'ensemble de l'échantillon ou à un sous-échantillon.</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CA" dirty="0"/>
              <a:t>Un exemple pratique de la forme relationnel créée par ces enregistrements. Lorsqu'un seul événement de transect est parent d’un déploiement d’instrument qui a des mesures </a:t>
            </a:r>
            <a:r>
              <a:rPr lang="fr-CA" dirty="0" err="1"/>
              <a:t>ctd</a:t>
            </a:r>
            <a:r>
              <a:rPr lang="fr-CA" dirty="0"/>
              <a:t> et des échantillons de bouteilles </a:t>
            </a:r>
            <a:r>
              <a:rPr lang="fr-CA" dirty="0" err="1"/>
              <a:t>Niskin</a:t>
            </a:r>
            <a:r>
              <a:rPr lang="fr-CA" dirty="0"/>
              <a:t>. Les mesures </a:t>
            </a:r>
            <a:r>
              <a:rPr lang="fr-CA" dirty="0" err="1"/>
              <a:t>ctd</a:t>
            </a:r>
            <a:r>
              <a:rPr lang="fr-CA" dirty="0"/>
              <a:t> à chaque profondeur sont enregistrées, de même que les échantillons de bouteilles </a:t>
            </a:r>
            <a:r>
              <a:rPr lang="fr-CA" dirty="0" err="1"/>
              <a:t>Niskin</a:t>
            </a:r>
            <a:r>
              <a:rPr lang="fr-CA" dirty="0"/>
              <a:t>. Dans un échantillon de bouteille </a:t>
            </a:r>
            <a:r>
              <a:rPr lang="fr-CA" dirty="0" err="1"/>
              <a:t>Niskin</a:t>
            </a:r>
            <a:r>
              <a:rPr lang="fr-CA" dirty="0"/>
              <a:t>, il y avait 3 organismes marins et des mesures de la longueur du corps ont été prises (</a:t>
            </a:r>
            <a:r>
              <a:rPr lang="fr-CA" dirty="0" err="1"/>
              <a:t>eMoF</a:t>
            </a:r>
            <a:r>
              <a:rPr lang="fr-CA" dirty="0"/>
              <a:t>).</a:t>
            </a:r>
          </a:p>
          <a:p>
            <a:pPr marL="0" lvl="0" indent="0" algn="l" rtl="0">
              <a:spcBef>
                <a:spcPts val="0"/>
              </a:spcBef>
              <a:spcAft>
                <a:spcPts val="0"/>
              </a:spcAft>
              <a:buNone/>
            </a:pPr>
            <a:endParaRPr lang="fr-CA" dirty="0"/>
          </a:p>
          <a:p>
            <a:pPr marL="0" lvl="0" indent="0" algn="l" rtl="0">
              <a:spcBef>
                <a:spcPts val="0"/>
              </a:spcBef>
              <a:spcAft>
                <a:spcPts val="0"/>
              </a:spcAft>
              <a:buNone/>
            </a:pPr>
            <a:r>
              <a:rPr lang="fr-CA" dirty="0"/>
              <a:t>Le transect, le déploiement, les mesures </a:t>
            </a:r>
            <a:r>
              <a:rPr lang="fr-CA" dirty="0" err="1"/>
              <a:t>ctd</a:t>
            </a:r>
            <a:r>
              <a:rPr lang="fr-CA" dirty="0"/>
              <a:t> avec 2 lectures à différentes profondeurs et 2 échantillons de bouteilles </a:t>
            </a:r>
            <a:r>
              <a:rPr lang="fr-CA" dirty="0" err="1"/>
              <a:t>Niskin</a:t>
            </a:r>
            <a:r>
              <a:rPr lang="fr-CA" dirty="0"/>
              <a:t> sont tous des événements.</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r>
              <a:rPr lang="fr-CA" dirty="0"/>
              <a:t>Les organismes marins dans les bouteilles </a:t>
            </a:r>
            <a:r>
              <a:rPr lang="fr-CA" dirty="0" err="1"/>
              <a:t>Niskin</a:t>
            </a:r>
            <a:r>
              <a:rPr lang="fr-CA" dirty="0"/>
              <a:t> étaient des occurrences, toutes les occurrences sont liées à un événement.</a:t>
            </a:r>
            <a:endParaRPr lang="en-CA" dirty="0"/>
          </a:p>
          <a:p>
            <a:pPr marL="0" lvl="0" indent="0" algn="l" rtl="0">
              <a:spcBef>
                <a:spcPts val="0"/>
              </a:spcBef>
              <a:spcAft>
                <a:spcPts val="0"/>
              </a:spcAft>
              <a:buNone/>
            </a:pPr>
            <a:endParaRPr lang="fr-CA" dirty="0"/>
          </a:p>
          <a:p>
            <a:pPr marL="0" lvl="0" indent="0" algn="l" rtl="0">
              <a:spcBef>
                <a:spcPts val="0"/>
              </a:spcBef>
              <a:spcAft>
                <a:spcPts val="0"/>
              </a:spcAft>
              <a:buNone/>
            </a:pPr>
            <a:r>
              <a:rPr lang="fr-CA" dirty="0"/>
              <a:t>Et toutes les mesures ou faits réels sont liés soit à un événement (mesures avec le </a:t>
            </a:r>
            <a:r>
              <a:rPr lang="fr-CA" dirty="0" err="1"/>
              <a:t>ctd</a:t>
            </a:r>
            <a:r>
              <a:rPr lang="fr-CA" dirty="0"/>
              <a:t> ou les bouteilles) soit à une occurrence (organismes dans les bouteilles).</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endParaRPr dirty="0"/>
          </a:p>
        </p:txBody>
      </p:sp>
      <p:sp>
        <p:nvSpPr>
          <p:cNvPr id="310" name="Google Shape;31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9" name="Google Shape;31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4796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6dc0368d6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6dc0368d64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Plus visuellement, cet exemple d'image hypothétique montre à nouveau la complexité qu'il est possible de faire pour relier des événements, des occurrences et des mesures ou des faits.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Certaines mesures ou fait ne sont pas compatible avec le schéma en étoile présenté plus tôt. Les données doivent alors entrer dans une extension appelée </a:t>
            </a:r>
            <a:r>
              <a:rPr lang="fr-FR" dirty="0" err="1"/>
              <a:t>MeasurementOrFactCependant</a:t>
            </a:r>
            <a:r>
              <a:rPr lang="fr-FR" dirty="0"/>
              <a:t>.</a:t>
            </a:r>
          </a:p>
          <a:p>
            <a:pPr marL="0" lvl="0" indent="0" algn="l" rtl="0">
              <a:spcBef>
                <a:spcPts val="0"/>
              </a:spcBef>
              <a:spcAft>
                <a:spcPts val="0"/>
              </a:spcAft>
              <a:buNone/>
            </a:pPr>
            <a:r>
              <a:rPr lang="fr-FR" dirty="0"/>
              <a:t>Comme par exemple les mesures d’individus. </a:t>
            </a:r>
            <a:r>
              <a:rPr lang="fr-CA" b="0" i="0" dirty="0">
                <a:solidFill>
                  <a:srgbClr val="202124"/>
                </a:solidFill>
                <a:effectLst/>
                <a:latin typeface="Google Sans"/>
              </a:rPr>
              <a:t>Des informations telles que la température au moment de l'échantillonnage peuvent également être liées au </a:t>
            </a:r>
            <a:r>
              <a:rPr lang="fr-CA" b="0" i="0" dirty="0" err="1">
                <a:solidFill>
                  <a:srgbClr val="202124"/>
                </a:solidFill>
                <a:effectLst/>
                <a:latin typeface="Google Sans"/>
              </a:rPr>
              <a:t>MoF</a:t>
            </a:r>
            <a:r>
              <a:rPr lang="fr-CA" b="0" i="0" dirty="0">
                <a:solidFill>
                  <a:srgbClr val="202124"/>
                </a:solidFill>
                <a:effectLst/>
                <a:latin typeface="Google Sans"/>
              </a:rPr>
              <a:t>.</a:t>
            </a:r>
            <a:r>
              <a:rPr lang="fr-FR" dirty="0"/>
              <a:t> </a:t>
            </a:r>
            <a:endParaRPr dirty="0"/>
          </a:p>
        </p:txBody>
      </p:sp>
      <p:sp>
        <p:nvSpPr>
          <p:cNvPr id="191" name="Google Shape;19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Étant donné que les données collectées dans le cadre de la recherche en biologie marine comprennent souvent des mesures des caractéristiques de l'habitat (telles que les paramètres physiques et chimiques de l'environnement), des mesures biotiques et biométriques (telles que la taille corporelle, l'abondance, la biomasse), ainsi que des détails sur la nature des méthodes d'échantillonnage ou d'observation, l'équipement et l'effort d'échantillonnage, tout cela doit être enregistré de manière relationnelle.</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r>
              <a:rPr lang="fr-FR" dirty="0"/>
              <a:t>Dans le passé, OBIS reposait uniquement sur « Occurrence </a:t>
            </a:r>
            <a:r>
              <a:rPr lang="fr-FR" dirty="0" err="1"/>
              <a:t>Core</a:t>
            </a:r>
            <a:r>
              <a:rPr lang="fr-FR" dirty="0"/>
              <a:t> », et des mesures supplémentaires étaient ajoutées dans un format structuré (par exemple JSON) en utilisant le terme Darwin </a:t>
            </a:r>
            <a:r>
              <a:rPr lang="fr-FR" dirty="0" err="1"/>
              <a:t>Core</a:t>
            </a:r>
            <a:r>
              <a:rPr lang="fr-FR" dirty="0"/>
              <a:t> </a:t>
            </a:r>
            <a:r>
              <a:rPr lang="fr-FR" b="1" dirty="0" err="1"/>
              <a:t>dynamicProperties</a:t>
            </a:r>
            <a:r>
              <a:rPr lang="fr-FR" dirty="0"/>
              <a:t> et ce dans les enregistrements d'occurrence. Cette approche avait des inconvénients importants: le format est difficile à construire et à déconstruire, il n'y a pas de standardisation des termes et les attributs qui sont partagés par plusieurs enregistrements (pensez à la méthodologie d'échantillonnage) doivent être répétés plusieurs fois. Le problème de formatage peut être résolu en déplaçant les mesures vers une table d'extension « </a:t>
            </a:r>
            <a:r>
              <a:rPr lang="fr-FR" dirty="0" err="1"/>
              <a:t>MeasurementOrFacts</a:t>
            </a:r>
            <a:r>
              <a:rPr lang="fr-FR" dirty="0"/>
              <a:t> », mais cela ne résout pas les problèmes de redondance et de standardisation.</a:t>
            </a:r>
          </a:p>
          <a:p>
            <a:pPr marL="0" lvl="0" indent="0" algn="l" rtl="0">
              <a:spcBef>
                <a:spcPts val="0"/>
              </a:spcBef>
              <a:spcAft>
                <a:spcPts val="0"/>
              </a:spcAft>
              <a:buNone/>
            </a:pPr>
            <a:endParaRPr lang="en-CA" dirty="0"/>
          </a:p>
          <a:p>
            <a:pPr marL="0" lvl="0" indent="0" algn="l" rtl="0">
              <a:spcBef>
                <a:spcPts val="0"/>
              </a:spcBef>
              <a:spcAft>
                <a:spcPts val="0"/>
              </a:spcAft>
              <a:buNone/>
            </a:pPr>
            <a:r>
              <a:rPr lang="fr-CA" dirty="0"/>
              <a:t>Avec la sortie et l'adoption du « </a:t>
            </a:r>
            <a:r>
              <a:rPr lang="fr-CA" dirty="0" err="1"/>
              <a:t>Event</a:t>
            </a:r>
            <a:r>
              <a:rPr lang="fr-CA" dirty="0"/>
              <a:t> </a:t>
            </a:r>
            <a:r>
              <a:rPr lang="fr-CA" dirty="0" err="1"/>
              <a:t>Core</a:t>
            </a:r>
            <a:r>
              <a:rPr lang="fr-CA" dirty="0"/>
              <a:t> », il est devenu possible d'associer des mesures à des événements imbriqués (tels que des croisières, des stations et des échantillons), mais le schéma en étoile restrictif des archives Darwin </a:t>
            </a:r>
            <a:r>
              <a:rPr lang="fr-CA" dirty="0" err="1"/>
              <a:t>Core</a:t>
            </a:r>
            <a:r>
              <a:rPr lang="fr-CA" dirty="0"/>
              <a:t> interdisait d'associer des mesures aux enregistrements d'événements dans le « </a:t>
            </a:r>
            <a:r>
              <a:rPr lang="fr-CA" dirty="0" err="1"/>
              <a:t>Event</a:t>
            </a:r>
            <a:r>
              <a:rPr lang="fr-CA" dirty="0"/>
              <a:t> </a:t>
            </a:r>
            <a:r>
              <a:rPr lang="fr-CA" dirty="0" err="1"/>
              <a:t>core</a:t>
            </a:r>
            <a:r>
              <a:rPr lang="fr-CA" dirty="0"/>
              <a:t> » ainsi qu'avec les enregistrements d'occurrence dans l'extension Occurrence. L’ajout du « </a:t>
            </a:r>
            <a:r>
              <a:rPr lang="fr-CA" dirty="0" err="1"/>
              <a:t>Event</a:t>
            </a:r>
            <a:r>
              <a:rPr lang="fr-CA" dirty="0"/>
              <a:t> </a:t>
            </a:r>
            <a:r>
              <a:rPr lang="fr-CA" dirty="0" err="1"/>
              <a:t>Core</a:t>
            </a:r>
            <a:r>
              <a:rPr lang="fr-CA" dirty="0"/>
              <a:t> » n’étant pas jugé comme suffisant pour la caractérisation complète des milieux et des taxons une autre version a été créée pour y ajouter « </a:t>
            </a:r>
            <a:r>
              <a:rPr lang="fr-CA" dirty="0" err="1"/>
              <a:t>MeasurementOrFact</a:t>
            </a:r>
            <a:r>
              <a:rPr lang="fr-CA" dirty="0"/>
              <a:t> ».</a:t>
            </a:r>
            <a:endParaRPr lang="en-CA" dirty="0"/>
          </a:p>
        </p:txBody>
      </p:sp>
      <p:sp>
        <p:nvSpPr>
          <p:cNvPr id="98" name="Google Shape;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Dans le cadre du projet pilote IODE il était question d’étendre OBIS avec des données environnementales OBIS-ENV-DATA, OBIS a introduit une extension </a:t>
            </a:r>
            <a:r>
              <a:rPr lang="fr-FR" dirty="0" err="1"/>
              <a:t>ExtendedMeasurementOrFact</a:t>
            </a:r>
            <a:r>
              <a:rPr lang="fr-FR" dirty="0"/>
              <a:t> ou </a:t>
            </a:r>
            <a:r>
              <a:rPr lang="fr-FR" dirty="0" err="1"/>
              <a:t>eMoF</a:t>
            </a:r>
            <a:r>
              <a:rPr lang="fr-FR" dirty="0"/>
              <a:t> personnalisée, qui étend l'extension </a:t>
            </a:r>
            <a:r>
              <a:rPr lang="fr-FR" dirty="0" err="1"/>
              <a:t>MeasurementOrFact</a:t>
            </a:r>
            <a:r>
              <a:rPr lang="fr-FR" dirty="0"/>
              <a:t> existante avec 4 nouveaux termes:</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a:t>
            </a:r>
            <a:r>
              <a:rPr lang="en-CA" dirty="0" err="1"/>
              <a:t>occurrenceID</a:t>
            </a:r>
            <a:endParaRPr lang="en-CA" dirty="0"/>
          </a:p>
          <a:p>
            <a:pPr marL="0" lvl="0" indent="0" algn="l" rtl="0">
              <a:spcBef>
                <a:spcPts val="0"/>
              </a:spcBef>
              <a:spcAft>
                <a:spcPts val="0"/>
              </a:spcAft>
              <a:buNone/>
            </a:pPr>
            <a:r>
              <a:rPr lang="en-CA" dirty="0"/>
              <a:t>    </a:t>
            </a:r>
            <a:r>
              <a:rPr lang="en-CA" dirty="0" err="1"/>
              <a:t>measurementTypeID</a:t>
            </a:r>
            <a:endParaRPr lang="en-CA" dirty="0"/>
          </a:p>
          <a:p>
            <a:pPr marL="0" lvl="0" indent="0" algn="l" rtl="0">
              <a:spcBef>
                <a:spcPts val="0"/>
              </a:spcBef>
              <a:spcAft>
                <a:spcPts val="0"/>
              </a:spcAft>
              <a:buNone/>
            </a:pPr>
            <a:r>
              <a:rPr lang="en-CA" dirty="0"/>
              <a:t>    </a:t>
            </a:r>
            <a:r>
              <a:rPr lang="en-CA" dirty="0" err="1"/>
              <a:t>measurementValueID</a:t>
            </a:r>
            <a:endParaRPr lang="en-CA" dirty="0"/>
          </a:p>
          <a:p>
            <a:pPr marL="0" lvl="0" indent="0" algn="l" rtl="0">
              <a:spcBef>
                <a:spcPts val="0"/>
              </a:spcBef>
              <a:spcAft>
                <a:spcPts val="0"/>
              </a:spcAft>
              <a:buNone/>
            </a:pPr>
            <a:r>
              <a:rPr lang="en-CA" dirty="0"/>
              <a:t>    </a:t>
            </a:r>
            <a:r>
              <a:rPr lang="en-CA" dirty="0" err="1"/>
              <a:t>measurementUnitID</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r>
              <a:rPr lang="en-CA" dirty="0"/>
              <a:t>Le </a:t>
            </a:r>
            <a:r>
              <a:rPr lang="en-CA" dirty="0" err="1"/>
              <a:t>terme</a:t>
            </a:r>
            <a:r>
              <a:rPr lang="en-CA" dirty="0"/>
              <a:t> </a:t>
            </a:r>
            <a:r>
              <a:rPr lang="en-CA" b="1" dirty="0" err="1"/>
              <a:t>occurrenceID</a:t>
            </a:r>
            <a:r>
              <a:rPr lang="fr-FR" dirty="0"/>
              <a:t> est utilisé pour contourner les limitations du schéma en étoile et lier les enregistrements de mesure dans l'extension </a:t>
            </a:r>
            <a:r>
              <a:rPr lang="fr-FR" dirty="0" err="1"/>
              <a:t>ExtendedMeasurementOrFact</a:t>
            </a:r>
            <a:r>
              <a:rPr lang="fr-FR" dirty="0"/>
              <a:t> aux enregistrements d'occurrence (dans le occurrence </a:t>
            </a:r>
            <a:r>
              <a:rPr lang="fr-FR" dirty="0" err="1"/>
              <a:t>core</a:t>
            </a:r>
            <a:r>
              <a:rPr lang="fr-FR" dirty="0"/>
              <a:t>). Notez que pour se conformer à la norme de l’Archive Darwin </a:t>
            </a:r>
            <a:r>
              <a:rPr lang="fr-FR" dirty="0" err="1"/>
              <a:t>Core</a:t>
            </a:r>
            <a:r>
              <a:rPr lang="fr-FR" dirty="0"/>
              <a:t>, ces enregistrements doivent également être liés à un enregistrement d'événement dans la table Event </a:t>
            </a:r>
            <a:r>
              <a:rPr lang="fr-FR" dirty="0" err="1"/>
              <a:t>core</a:t>
            </a:r>
            <a:r>
              <a:rPr lang="fr-FR" dirty="0"/>
              <a:t>.</a:t>
            </a:r>
            <a:endParaRPr lang="en-CA" b="1" dirty="0"/>
          </a:p>
          <a:p>
            <a:pPr marL="0" lvl="0" indent="0" algn="l" rtl="0">
              <a:spcBef>
                <a:spcPts val="0"/>
              </a:spcBef>
              <a:spcAft>
                <a:spcPts val="0"/>
              </a:spcAft>
              <a:buNone/>
            </a:pPr>
            <a:endParaRPr lang="en-CA" dirty="0"/>
          </a:p>
          <a:p>
            <a:pPr marL="0" lvl="0" indent="0" algn="l" rtl="0">
              <a:spcBef>
                <a:spcPts val="0"/>
              </a:spcBef>
              <a:spcAft>
                <a:spcPts val="0"/>
              </a:spcAft>
              <a:buNone/>
            </a:pPr>
            <a:r>
              <a:rPr lang="fr-FR" dirty="0"/>
              <a:t>Voici un aperçu d'un format OBIS-ENV-DATA.</a:t>
            </a:r>
          </a:p>
          <a:p>
            <a:pPr marL="0" lvl="0" indent="0" algn="l" rtl="0">
              <a:spcBef>
                <a:spcPts val="0"/>
              </a:spcBef>
              <a:spcAft>
                <a:spcPts val="0"/>
              </a:spcAft>
              <a:buNone/>
            </a:pPr>
            <a:br>
              <a:rPr lang="fr-CA" dirty="0"/>
            </a:br>
            <a:r>
              <a:rPr lang="fr-CA" b="0" i="0" dirty="0">
                <a:solidFill>
                  <a:srgbClr val="202124"/>
                </a:solidFill>
                <a:effectLst/>
                <a:latin typeface="Google Sans"/>
              </a:rPr>
              <a:t>Les paramètres d'échantillonnage, les mesures abiotiques et les occurrences sont liés aux événements à l'aide de l’</a:t>
            </a:r>
            <a:r>
              <a:rPr lang="fr-CA" b="1" i="0" dirty="0" err="1">
                <a:solidFill>
                  <a:srgbClr val="202124"/>
                </a:solidFill>
                <a:effectLst/>
                <a:latin typeface="Google Sans"/>
              </a:rPr>
              <a:t>eventID</a:t>
            </a:r>
            <a:r>
              <a:rPr lang="fr-CA" b="0" i="0" dirty="0">
                <a:solidFill>
                  <a:srgbClr val="202124"/>
                </a:solidFill>
                <a:effectLst/>
                <a:latin typeface="Google Sans"/>
              </a:rPr>
              <a:t> (lignes pleines).</a:t>
            </a:r>
            <a:endParaRPr lang="en-CA" b="0" dirty="0"/>
          </a:p>
          <a:p>
            <a:pPr marL="0" lvl="0" indent="0" algn="l" rtl="0">
              <a:spcBef>
                <a:spcPts val="0"/>
              </a:spcBef>
              <a:spcAft>
                <a:spcPts val="0"/>
              </a:spcAft>
              <a:buNone/>
            </a:pPr>
            <a:r>
              <a:rPr lang="fr-CA" b="0" i="0" dirty="0">
                <a:solidFill>
                  <a:srgbClr val="202124"/>
                </a:solidFill>
                <a:effectLst/>
                <a:latin typeface="Google Sans"/>
              </a:rPr>
              <a:t>Les mesures biotiques sont liées aux occurrences à l'aide du nouveau champ </a:t>
            </a:r>
            <a:r>
              <a:rPr lang="fr-CA" b="1" i="0" dirty="0" err="1">
                <a:solidFill>
                  <a:srgbClr val="202124"/>
                </a:solidFill>
                <a:effectLst/>
                <a:latin typeface="Google Sans"/>
              </a:rPr>
              <a:t>occurrenceID</a:t>
            </a:r>
            <a:r>
              <a:rPr lang="fr-CA" b="0" i="0" dirty="0">
                <a:solidFill>
                  <a:srgbClr val="202124"/>
                </a:solidFill>
                <a:effectLst/>
                <a:latin typeface="Google Sans"/>
              </a:rPr>
              <a:t> de l'extension </a:t>
            </a:r>
            <a:r>
              <a:rPr lang="fr-CA" b="0" i="0" dirty="0" err="1">
                <a:solidFill>
                  <a:srgbClr val="202124"/>
                </a:solidFill>
                <a:effectLst/>
                <a:latin typeface="Google Sans"/>
              </a:rPr>
              <a:t>ExtendedMeasurementOrFact</a:t>
            </a:r>
            <a:r>
              <a:rPr lang="fr-CA" b="0" i="0" dirty="0">
                <a:solidFill>
                  <a:srgbClr val="202124"/>
                </a:solidFill>
                <a:effectLst/>
                <a:latin typeface="Google Sans"/>
              </a:rPr>
              <a:t> (lignes pointillées).</a:t>
            </a:r>
            <a:endParaRPr dirty="0"/>
          </a:p>
        </p:txBody>
      </p:sp>
      <p:sp>
        <p:nvSpPr>
          <p:cNvPr id="304" name="Google Shape;30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CA" b="0" i="0" dirty="0">
                <a:solidFill>
                  <a:srgbClr val="202124"/>
                </a:solidFill>
                <a:effectLst/>
                <a:latin typeface="Google Sans"/>
              </a:rPr>
              <a:t>Grâce à ce terme, nous pouvons désormais stocker une variété de mesures et de faits liés à des événements ou à des occurrences:</a:t>
            </a:r>
            <a:endParaRPr lang="en-CA" dirty="0"/>
          </a:p>
          <a:p>
            <a:pPr marL="0" lvl="0" indent="0" algn="l" rtl="0">
              <a:spcBef>
                <a:spcPts val="0"/>
              </a:spcBef>
              <a:spcAft>
                <a:spcPts val="0"/>
              </a:spcAft>
              <a:buNone/>
            </a:pPr>
            <a:r>
              <a:rPr lang="en-CA" dirty="0"/>
              <a:t>   </a:t>
            </a:r>
          </a:p>
          <a:p>
            <a:pPr marL="171450" lvl="0" indent="-171450" algn="l" rtl="0">
              <a:spcBef>
                <a:spcPts val="0"/>
              </a:spcBef>
              <a:spcAft>
                <a:spcPts val="0"/>
              </a:spcAft>
              <a:buFontTx/>
              <a:buChar char="-"/>
            </a:pPr>
            <a:r>
              <a:rPr lang="fr-CA" b="0" i="0" dirty="0">
                <a:solidFill>
                  <a:srgbClr val="202124"/>
                </a:solidFill>
                <a:effectLst/>
                <a:latin typeface="Google Sans"/>
              </a:rPr>
              <a:t>Quantifications des organismes (p. ex. dénombrements, abondance, biomasse,% de couverture vivante, etc.)</a:t>
            </a:r>
            <a:r>
              <a:rPr lang="en-CA" dirty="0"/>
              <a:t>    </a:t>
            </a:r>
          </a:p>
          <a:p>
            <a:pPr marL="171450" lvl="0" indent="-171450" algn="l" rtl="0">
              <a:spcBef>
                <a:spcPts val="0"/>
              </a:spcBef>
              <a:spcAft>
                <a:spcPts val="0"/>
              </a:spcAft>
              <a:buFontTx/>
              <a:buChar char="-"/>
            </a:pPr>
            <a:r>
              <a:rPr lang="fr-FR" dirty="0"/>
              <a:t>La biométrie des espèces (par exemple, la longueur du corps, le poids, etc.)</a:t>
            </a:r>
            <a:r>
              <a:rPr lang="en-CA" dirty="0"/>
              <a:t>    </a:t>
            </a:r>
          </a:p>
          <a:p>
            <a:pPr marL="171450" lvl="0" indent="-171450" algn="l" rtl="0">
              <a:spcBef>
                <a:spcPts val="0"/>
              </a:spcBef>
              <a:spcAft>
                <a:spcPts val="0"/>
              </a:spcAft>
              <a:buFontTx/>
              <a:buChar char="-"/>
            </a:pPr>
            <a:r>
              <a:rPr lang="fr-CA" b="0" i="0" dirty="0">
                <a:solidFill>
                  <a:srgbClr val="202124"/>
                </a:solidFill>
                <a:effectLst/>
                <a:latin typeface="Google Sans"/>
              </a:rPr>
              <a:t>Faits documentant un spécimen (par exemple, vivant / mort, comportement, caractère envahissant, etc.)</a:t>
            </a:r>
            <a:r>
              <a:rPr lang="en-CA" dirty="0"/>
              <a:t> </a:t>
            </a:r>
          </a:p>
        </p:txBody>
      </p:sp>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Ainsi que: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 Mesures abiotiques (p. ex. température, salinité, oxygène, granulométrie des sédiments, caractéristiques de l'habitat)</a:t>
            </a:r>
            <a:r>
              <a:rPr lang="en-CA" dirty="0"/>
              <a:t> </a:t>
            </a:r>
          </a:p>
          <a:p>
            <a:pPr marL="0" lvl="0" indent="0" algn="l" rtl="0">
              <a:spcBef>
                <a:spcPts val="0"/>
              </a:spcBef>
              <a:spcAft>
                <a:spcPts val="0"/>
              </a:spcAft>
              <a:buNone/>
            </a:pPr>
            <a:r>
              <a:rPr lang="en-CA" dirty="0"/>
              <a:t>- </a:t>
            </a:r>
            <a:r>
              <a:rPr lang="fr-FR" dirty="0"/>
              <a:t>Les faits documentant l'activité d'échantillonnage (par exemple, dispositif d'échantillonnage, zone </a:t>
            </a:r>
            <a:r>
              <a:rPr lang="fr-FR" dirty="0" err="1"/>
              <a:t>échantillonnée,volume</a:t>
            </a:r>
            <a:r>
              <a:rPr lang="fr-FR" dirty="0"/>
              <a:t> échantillonné, maillage du tamis).</a:t>
            </a:r>
            <a:endParaRPr dirty="0"/>
          </a:p>
        </p:txBody>
      </p:sp>
      <p:sp>
        <p:nvSpPr>
          <p:cNvPr id="161" name="Google Shape;1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8" name="Google Shape;32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2" y="1956595"/>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2" y="-596105"/>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‹N°›</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15601" y="593367"/>
            <a:ext cx="11360700" cy="763500"/>
          </a:xfrm>
          <a:prstGeom prst="rect">
            <a:avLst/>
          </a:prstGeom>
        </p:spPr>
        <p:txBody>
          <a:bodyPr spcFirstLastPara="1" wrap="square" lIns="91425" tIns="45700" rIns="91425" bIns="45700" anchor="ctr" anchorCtr="0">
            <a:no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15601" y="1536633"/>
            <a:ext cx="11360700" cy="4555200"/>
          </a:xfrm>
          <a:prstGeom prst="rect">
            <a:avLst/>
          </a:prstGeom>
        </p:spPr>
        <p:txBody>
          <a:bodyPr spcFirstLastPara="1" wrap="square" lIns="91425" tIns="45700" rIns="91425" bIns="45700" anchor="t" anchorCtr="0">
            <a:noAutofit/>
          </a:bodyPr>
          <a:lstStyle>
            <a:lvl1pPr marL="457200" lvl="0" indent="-406400" rtl="0">
              <a:spcBef>
                <a:spcPts val="1000"/>
              </a:spcBef>
              <a:spcAft>
                <a:spcPts val="0"/>
              </a:spcAft>
              <a:buSzPts val="2800"/>
              <a:buChar char="•"/>
              <a:defRPr/>
            </a:lvl1pPr>
            <a:lvl2pPr marL="914400" lvl="1" indent="-381000" rtl="0">
              <a:spcBef>
                <a:spcPts val="500"/>
              </a:spcBef>
              <a:spcAft>
                <a:spcPts val="0"/>
              </a:spcAft>
              <a:buSzPts val="2400"/>
              <a:buChar char="•"/>
              <a:defRPr/>
            </a:lvl2pPr>
            <a:lvl3pPr marL="1371600" lvl="2" indent="-355600" rtl="0">
              <a:spcBef>
                <a:spcPts val="500"/>
              </a:spcBef>
              <a:spcAft>
                <a:spcPts val="0"/>
              </a:spcAft>
              <a:buSzPts val="2000"/>
              <a:buChar char="•"/>
              <a:defRPr/>
            </a:lvl3pPr>
            <a:lvl4pPr marL="1828800" lvl="3" indent="-342900" rtl="0">
              <a:spcBef>
                <a:spcPts val="500"/>
              </a:spcBef>
              <a:spcAft>
                <a:spcPts val="0"/>
              </a:spcAft>
              <a:buSzPts val="1800"/>
              <a:buChar char="•"/>
              <a:defRPr/>
            </a:lvl4pPr>
            <a:lvl5pPr marL="2286000" lvl="4" indent="-342900" rtl="0">
              <a:spcBef>
                <a:spcPts val="500"/>
              </a:spcBef>
              <a:spcAft>
                <a:spcPts val="0"/>
              </a:spcAft>
              <a:buSzPts val="1800"/>
              <a:buChar char="•"/>
              <a:defRPr/>
            </a:lvl5pPr>
            <a:lvl6pPr marL="2743200" lvl="5" indent="-342900" rtl="0">
              <a:spcBef>
                <a:spcPts val="500"/>
              </a:spcBef>
              <a:spcAft>
                <a:spcPts val="0"/>
              </a:spcAft>
              <a:buSzPts val="1800"/>
              <a:buChar char="•"/>
              <a:defRPr/>
            </a:lvl6pPr>
            <a:lvl7pPr marL="3200400" lvl="6" indent="-342900" rtl="0">
              <a:spcBef>
                <a:spcPts val="500"/>
              </a:spcBef>
              <a:spcAft>
                <a:spcPts val="0"/>
              </a:spcAft>
              <a:buSzPts val="1800"/>
              <a:buChar char="•"/>
              <a:defRPr/>
            </a:lvl7pPr>
            <a:lvl8pPr marL="3657600" lvl="7" indent="-342900" rtl="0">
              <a:spcBef>
                <a:spcPts val="500"/>
              </a:spcBef>
              <a:spcAft>
                <a:spcPts val="0"/>
              </a:spcAft>
              <a:buSzPts val="1800"/>
              <a:buChar char="•"/>
              <a:defRPr/>
            </a:lvl8pPr>
            <a:lvl9pPr marL="4114800" lvl="8" indent="-342900" rtl="0">
              <a:spcBef>
                <a:spcPts val="500"/>
              </a:spcBef>
              <a:spcAft>
                <a:spcPts val="0"/>
              </a:spcAft>
              <a:buSzPts val="1800"/>
              <a:buChar char="•"/>
              <a:defRPr/>
            </a:lvl9pPr>
          </a:lstStyle>
          <a:p>
            <a:endParaRPr/>
          </a:p>
        </p:txBody>
      </p:sp>
      <p:sp>
        <p:nvSpPr>
          <p:cNvPr id="87" name="Google Shape;87;p13"/>
          <p:cNvSpPr txBox="1">
            <a:spLocks noGrp="1"/>
          </p:cNvSpPr>
          <p:nvPr>
            <p:ph type="sldNum" idx="12"/>
          </p:nvPr>
        </p:nvSpPr>
        <p:spPr>
          <a:xfrm>
            <a:off x="11296611" y="6217622"/>
            <a:ext cx="731700" cy="524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
        <p:cNvGrpSpPr/>
        <p:nvPr/>
      </p:nvGrpSpPr>
      <p:grpSpPr>
        <a:xfrm>
          <a:off x="0" y="0"/>
          <a:ext cx="0" cy="0"/>
          <a:chOff x="0" y="0"/>
          <a:chExt cx="0" cy="0"/>
        </a:xfrm>
      </p:grpSpPr>
      <p:sp>
        <p:nvSpPr>
          <p:cNvPr id="33" name="Google Shape;33;p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8"/>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8"/>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7"/>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‹N°›</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bodc.ac.uk/resources/vocabularies/vocabulary_search/"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hyperlink" Target="http://vocab.nerc.ac.uk/collection/S11/current/" TargetMode="External"/><Relationship Id="rId3" Type="http://schemas.openxmlformats.org/officeDocument/2006/relationships/hyperlink" Target="http://vocab.nerc.ac.uk/collection/P01/current" TargetMode="External"/><Relationship Id="rId7" Type="http://schemas.openxmlformats.org/officeDocument/2006/relationships/hyperlink" Target="http://vocab.nerc.ac.uk/collection/C17/current" TargetMode="External"/><Relationship Id="rId12"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vocab.nerc.ac.uk/collection/L05/current" TargetMode="External"/><Relationship Id="rId11" Type="http://schemas.openxmlformats.org/officeDocument/2006/relationships/hyperlink" Target="http://vocab.nerc.ac.uk/collection/P06/current" TargetMode="External"/><Relationship Id="rId5" Type="http://schemas.openxmlformats.org/officeDocument/2006/relationships/hyperlink" Target="http://vocab.nerc.ac.uk/collection/L22/current" TargetMode="External"/><Relationship Id="rId10" Type="http://schemas.openxmlformats.org/officeDocument/2006/relationships/hyperlink" Target="http://hdl.handle.net/11329/304" TargetMode="External"/><Relationship Id="rId4" Type="http://schemas.openxmlformats.org/officeDocument/2006/relationships/hyperlink" Target="http://vocab.nerc.ac.uk/collection/Q01/current/" TargetMode="External"/><Relationship Id="rId9" Type="http://schemas.openxmlformats.org/officeDocument/2006/relationships/hyperlink" Target="http://www.oceanbestpractices.net/"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www.bodc.ac.uk/resources/vocabularies/vocabulary_search/"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vocab.nerc.ac.uk/collection/P01/current/OBSINDLX" TargetMode="External"/><Relationship Id="rId7"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vocab.nerc.ac.uk/collection/P06/current/UGRM/" TargetMode="External"/><Relationship Id="rId5" Type="http://schemas.openxmlformats.org/officeDocument/2006/relationships/hyperlink" Target="http://vocab.nerc.ac.uk/collection/P01/current/OWETBM01" TargetMode="External"/><Relationship Id="rId4" Type="http://schemas.openxmlformats.org/officeDocument/2006/relationships/hyperlink" Target="http://vocab.nerc.ac.uk/collection/P06/current/ULC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0.jpg"/></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hyperlink" Target="https://doi.org/10.3897/BDJ.5.e1098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A53F-C204-4DC8-9B77-EAD3822382EB}"/>
              </a:ext>
            </a:extLst>
          </p:cNvPr>
          <p:cNvSpPr>
            <a:spLocks noGrp="1"/>
          </p:cNvSpPr>
          <p:nvPr>
            <p:ph type="ctrTitle"/>
          </p:nvPr>
        </p:nvSpPr>
        <p:spPr/>
        <p:txBody>
          <a:bodyPr/>
          <a:lstStyle/>
          <a:p>
            <a:r>
              <a:rPr lang="en-CA" dirty="0"/>
              <a:t>OBIS - </a:t>
            </a:r>
            <a:r>
              <a:rPr lang="en-CA" dirty="0" err="1"/>
              <a:t>Données</a:t>
            </a:r>
            <a:r>
              <a:rPr lang="en-CA" dirty="0"/>
              <a:t> et </a:t>
            </a:r>
            <a:r>
              <a:rPr lang="en-CA" dirty="0" err="1"/>
              <a:t>métadonnées</a:t>
            </a:r>
            <a:endParaRPr lang="en-CA" dirty="0"/>
          </a:p>
        </p:txBody>
      </p:sp>
    </p:spTree>
    <p:extLst>
      <p:ext uri="{BB962C8B-B14F-4D97-AF65-F5344CB8AC3E}">
        <p14:creationId xmlns:p14="http://schemas.microsoft.com/office/powerpoint/2010/main" val="134698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0"/>
          <p:cNvSpPr txBox="1">
            <a:spLocks noGrp="1"/>
          </p:cNvSpPr>
          <p:nvPr>
            <p:ph type="title"/>
          </p:nvPr>
        </p:nvSpPr>
        <p:spPr>
          <a:xfrm>
            <a:off x="728240" y="272809"/>
            <a:ext cx="10515600" cy="864980"/>
          </a:xfrm>
          <a:prstGeom prst="rect">
            <a:avLst/>
          </a:prstGeom>
          <a:noFill/>
          <a:ln>
            <a:noFill/>
          </a:ln>
        </p:spPr>
        <p:txBody>
          <a:bodyPr spcFirstLastPara="1" wrap="square" lIns="91425" tIns="45700" rIns="91425" bIns="45700" anchor="ctr" anchorCtr="0">
            <a:noAutofit/>
          </a:bodyPr>
          <a:lstStyle/>
          <a:p>
            <a:pPr>
              <a:buSzPts val="4400"/>
            </a:pPr>
            <a:r>
              <a:rPr lang="en-US" dirty="0" err="1">
                <a:latin typeface="Calibri"/>
                <a:ea typeface="Calibri"/>
                <a:cs typeface="Calibri"/>
                <a:sym typeface="Calibri"/>
              </a:rPr>
              <a:t>Vocabulaire</a:t>
            </a:r>
            <a:r>
              <a:rPr lang="en-US" dirty="0">
                <a:latin typeface="Calibri"/>
                <a:ea typeface="Calibri"/>
                <a:cs typeface="Calibri"/>
                <a:sym typeface="Calibri"/>
              </a:rPr>
              <a:t> “Measurements or facts”</a:t>
            </a:r>
            <a:endParaRPr dirty="0"/>
          </a:p>
        </p:txBody>
      </p:sp>
      <p:sp>
        <p:nvSpPr>
          <p:cNvPr id="331" name="Google Shape;331;p30"/>
          <p:cNvSpPr txBox="1">
            <a:spLocks noGrp="1"/>
          </p:cNvSpPr>
          <p:nvPr>
            <p:ph type="body" idx="1"/>
          </p:nvPr>
        </p:nvSpPr>
        <p:spPr>
          <a:xfrm>
            <a:off x="728240" y="1311130"/>
            <a:ext cx="10735519" cy="3156698"/>
          </a:xfrm>
          <a:prstGeom prst="rect">
            <a:avLst/>
          </a:prstGeom>
          <a:noFill/>
          <a:ln>
            <a:noFill/>
          </a:ln>
        </p:spPr>
        <p:txBody>
          <a:bodyPr spcFirstLastPara="1" wrap="square" lIns="91425" tIns="45700" rIns="91425" bIns="45700" anchor="t" anchorCtr="0">
            <a:noAutofit/>
          </a:bodyPr>
          <a:lstStyle/>
          <a:p>
            <a:pPr marL="0" indent="0">
              <a:lnSpc>
                <a:spcPct val="70000"/>
              </a:lnSpc>
              <a:spcBef>
                <a:spcPts val="0"/>
              </a:spcBef>
              <a:buSzPts val="1665"/>
              <a:buNone/>
            </a:pPr>
            <a:r>
              <a:rPr lang="fr-CA" sz="2000" dirty="0"/>
              <a:t>Les termes </a:t>
            </a:r>
            <a:r>
              <a:rPr lang="fr-CA" sz="2000" dirty="0" err="1"/>
              <a:t>MoF</a:t>
            </a:r>
            <a:r>
              <a:rPr lang="fr-CA" sz="2000" dirty="0"/>
              <a:t>: </a:t>
            </a:r>
            <a:r>
              <a:rPr lang="fr-CA" sz="2000" b="1" dirty="0" err="1"/>
              <a:t>MeasurementType</a:t>
            </a:r>
            <a:r>
              <a:rPr lang="fr-CA" sz="2000" dirty="0"/>
              <a:t>, </a:t>
            </a:r>
            <a:r>
              <a:rPr lang="fr-CA" sz="2000" b="1" dirty="0" err="1"/>
              <a:t>MeasurementValue</a:t>
            </a:r>
            <a:r>
              <a:rPr lang="fr-CA" sz="2000" dirty="0"/>
              <a:t> et </a:t>
            </a:r>
            <a:r>
              <a:rPr lang="fr-CA" sz="2000" b="1" dirty="0" err="1"/>
              <a:t>MeasurementUnit</a:t>
            </a:r>
            <a:r>
              <a:rPr lang="fr-CA" sz="2000" dirty="0"/>
              <a:t> sont totalement libres de toute contrainte et peuvent être remplis avec une annotation de texte libre.</a:t>
            </a:r>
          </a:p>
          <a:p>
            <a:pPr marL="0" indent="0">
              <a:lnSpc>
                <a:spcPct val="70000"/>
              </a:lnSpc>
              <a:spcBef>
                <a:spcPts val="0"/>
              </a:spcBef>
              <a:buSzPts val="1665"/>
              <a:buNone/>
            </a:pPr>
            <a:endParaRPr lang="fr-CA" sz="2000" dirty="0"/>
          </a:p>
          <a:p>
            <a:pPr marL="0" indent="0">
              <a:lnSpc>
                <a:spcPct val="70000"/>
              </a:lnSpc>
              <a:spcBef>
                <a:spcPts val="0"/>
              </a:spcBef>
              <a:buSzPts val="1665"/>
              <a:buNone/>
            </a:pPr>
            <a:r>
              <a:rPr lang="fr-CA" sz="2000" dirty="0"/>
              <a:t>OBIS utilise le vocabulaire contrôlé développé et maintenu par le British </a:t>
            </a:r>
            <a:r>
              <a:rPr lang="fr-CA" sz="2000" dirty="0" err="1"/>
              <a:t>Oceanographic</a:t>
            </a:r>
            <a:r>
              <a:rPr lang="fr-CA" sz="2000" dirty="0"/>
              <a:t> Data Center (BODC), et mis à disposition via le serveur NERC </a:t>
            </a:r>
            <a:r>
              <a:rPr lang="fr-CA" sz="2000" dirty="0" err="1"/>
              <a:t>Vocabulary</a:t>
            </a:r>
            <a:r>
              <a:rPr lang="fr-CA" sz="2000" dirty="0"/>
              <a:t>: </a:t>
            </a:r>
            <a:r>
              <a:rPr lang="en-US" sz="2000" u="sng" dirty="0">
                <a:solidFill>
                  <a:schemeClr val="hlink"/>
                </a:solidFill>
                <a:hlinkClick r:id="rId3"/>
              </a:rPr>
              <a:t>https://www.bodc.ac.uk/resources/vocabularies/vocabulary_search/</a:t>
            </a:r>
            <a:r>
              <a:rPr lang="en-US" sz="2000" dirty="0"/>
              <a:t>.</a:t>
            </a:r>
          </a:p>
          <a:p>
            <a:pPr marL="0" indent="0">
              <a:lnSpc>
                <a:spcPct val="70000"/>
              </a:lnSpc>
              <a:spcBef>
                <a:spcPts val="0"/>
              </a:spcBef>
              <a:buSzPts val="1665"/>
              <a:buNone/>
            </a:pPr>
            <a:endParaRPr lang="en-US" sz="2400" dirty="0"/>
          </a:p>
          <a:p>
            <a:pPr marL="0" indent="0">
              <a:lnSpc>
                <a:spcPct val="70000"/>
              </a:lnSpc>
              <a:spcBef>
                <a:spcPts val="0"/>
              </a:spcBef>
              <a:buSzPts val="1665"/>
              <a:buNone/>
            </a:pPr>
            <a:endParaRPr lang="en-US" sz="2400" dirty="0"/>
          </a:p>
          <a:p>
            <a:pPr marL="0" indent="0">
              <a:lnSpc>
                <a:spcPct val="70000"/>
              </a:lnSpc>
              <a:spcBef>
                <a:spcPts val="0"/>
              </a:spcBef>
              <a:buSzPts val="1665"/>
              <a:buNone/>
            </a:pPr>
            <a:endParaRPr lang="fr-CA" sz="2000" dirty="0"/>
          </a:p>
          <a:p>
            <a:pPr marL="0" indent="0">
              <a:lnSpc>
                <a:spcPct val="70000"/>
              </a:lnSpc>
              <a:spcBef>
                <a:spcPts val="0"/>
              </a:spcBef>
              <a:buSzPts val="1665"/>
              <a:buNone/>
            </a:pPr>
            <a:endParaRPr lang="fr-CA" sz="2000" dirty="0"/>
          </a:p>
          <a:p>
            <a:pPr marL="0" indent="0">
              <a:lnSpc>
                <a:spcPct val="70000"/>
              </a:lnSpc>
              <a:spcBef>
                <a:spcPts val="0"/>
              </a:spcBef>
              <a:buSzPts val="1665"/>
              <a:buNone/>
            </a:pPr>
            <a:r>
              <a:rPr lang="fr-CA" sz="2000" dirty="0"/>
              <a:t>Alors que le texte libre offre l'avantage de capturer des informations complexes et encore non classifiées, l'hétérogénéité sémantique inévitable (par exemple de l'orthographe ou du libellé) devient un défi majeur pour une intégration et une analyse efficaces des données.</a:t>
            </a:r>
          </a:p>
          <a:p>
            <a:pPr marL="0" indent="0">
              <a:lnSpc>
                <a:spcPct val="70000"/>
              </a:lnSpc>
              <a:spcBef>
                <a:spcPts val="0"/>
              </a:spcBef>
              <a:buSzPts val="1665"/>
              <a:buNone/>
            </a:pPr>
            <a:endParaRPr lang="fr-CA" sz="2000" dirty="0"/>
          </a:p>
          <a:p>
            <a:pPr marL="0" indent="0">
              <a:lnSpc>
                <a:spcPct val="70000"/>
              </a:lnSpc>
              <a:spcBef>
                <a:spcPts val="0"/>
              </a:spcBef>
              <a:buSzPts val="1665"/>
              <a:buNone/>
            </a:pPr>
            <a:endParaRPr lang="fr-CA" sz="2000" dirty="0"/>
          </a:p>
          <a:p>
            <a:pPr marL="0" indent="0">
              <a:lnSpc>
                <a:spcPct val="70000"/>
              </a:lnSpc>
              <a:spcBef>
                <a:spcPts val="0"/>
              </a:spcBef>
              <a:buSzPts val="1665"/>
              <a:buNone/>
            </a:pPr>
            <a:r>
              <a:rPr lang="fr-CA" sz="2000" dirty="0"/>
              <a:t>Par conséquent, OBIS a ajouté 3 nouveaux termes: </a:t>
            </a:r>
            <a:r>
              <a:rPr lang="fr-CA" sz="2000" b="1" dirty="0" err="1"/>
              <a:t>MeasurementTypeID</a:t>
            </a:r>
            <a:r>
              <a:rPr lang="fr-CA" sz="2000" dirty="0"/>
              <a:t>, </a:t>
            </a:r>
            <a:r>
              <a:rPr lang="fr-CA" sz="2000" b="1" dirty="0" err="1"/>
              <a:t>MeasurementValueID</a:t>
            </a:r>
            <a:r>
              <a:rPr lang="fr-CA" sz="2000" dirty="0"/>
              <a:t> et </a:t>
            </a:r>
            <a:r>
              <a:rPr lang="fr-CA" sz="2000" b="1" dirty="0" err="1"/>
              <a:t>MeasurementUnitID</a:t>
            </a:r>
            <a:r>
              <a:rPr lang="fr-CA" sz="2000" dirty="0"/>
              <a:t> pour normaliser les types, valeurs et unités de mesure. Notez que </a:t>
            </a:r>
            <a:r>
              <a:rPr lang="fr-CA" sz="2000" dirty="0" err="1"/>
              <a:t>MeasurementValueID</a:t>
            </a:r>
            <a:r>
              <a:rPr lang="fr-CA" sz="2000" dirty="0"/>
              <a:t> n'est pas utilisé pour normaliser les mesures numériques.</a:t>
            </a:r>
            <a:endParaRPr sz="2000" dirty="0"/>
          </a:p>
        </p:txBody>
      </p:sp>
      <p:pic>
        <p:nvPicPr>
          <p:cNvPr id="333" name="Google Shape;333;p30"/>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0"/>
          <p:cNvSpPr txBox="1">
            <a:spLocks noGrp="1"/>
          </p:cNvSpPr>
          <p:nvPr>
            <p:ph type="title"/>
          </p:nvPr>
        </p:nvSpPr>
        <p:spPr>
          <a:xfrm>
            <a:off x="728240" y="272809"/>
            <a:ext cx="10515600" cy="864980"/>
          </a:xfrm>
          <a:prstGeom prst="rect">
            <a:avLst/>
          </a:prstGeom>
          <a:noFill/>
          <a:ln>
            <a:noFill/>
          </a:ln>
        </p:spPr>
        <p:txBody>
          <a:bodyPr spcFirstLastPara="1" wrap="square" lIns="91425" tIns="45700" rIns="91425" bIns="45700" anchor="ctr" anchorCtr="0">
            <a:noAutofit/>
          </a:bodyPr>
          <a:lstStyle/>
          <a:p>
            <a:pPr>
              <a:buSzPts val="4400"/>
            </a:pPr>
            <a:r>
              <a:rPr lang="en-US" dirty="0" err="1">
                <a:latin typeface="Calibri"/>
                <a:ea typeface="Calibri"/>
                <a:cs typeface="Calibri"/>
                <a:sym typeface="Calibri"/>
              </a:rPr>
              <a:t>Vocabulaire</a:t>
            </a:r>
            <a:r>
              <a:rPr lang="en-US" dirty="0">
                <a:latin typeface="Calibri"/>
                <a:ea typeface="Calibri"/>
                <a:cs typeface="Calibri"/>
                <a:sym typeface="Calibri"/>
              </a:rPr>
              <a:t> “Measurements or facts”</a:t>
            </a:r>
            <a:endParaRPr dirty="0"/>
          </a:p>
        </p:txBody>
      </p:sp>
      <p:sp>
        <p:nvSpPr>
          <p:cNvPr id="332" name="Google Shape;332;p30"/>
          <p:cNvSpPr/>
          <p:nvPr/>
        </p:nvSpPr>
        <p:spPr>
          <a:xfrm>
            <a:off x="209550" y="1394286"/>
            <a:ext cx="12279534" cy="4381175"/>
          </a:xfrm>
          <a:prstGeom prst="rect">
            <a:avLst/>
          </a:prstGeom>
          <a:noFill/>
          <a:ln>
            <a:noFill/>
          </a:ln>
        </p:spPr>
        <p:txBody>
          <a:bodyPr spcFirstLastPara="1" wrap="square" lIns="91425" tIns="45700" rIns="91425" bIns="45700" anchor="t" anchorCtr="0">
            <a:noAutofit/>
          </a:bodyPr>
          <a:lstStyle/>
          <a:p>
            <a:r>
              <a:rPr lang="en-US" sz="1800" b="1" dirty="0" err="1">
                <a:solidFill>
                  <a:srgbClr val="333333"/>
                </a:solidFill>
                <a:latin typeface="Calibri"/>
                <a:ea typeface="Calibri"/>
                <a:cs typeface="Calibri"/>
                <a:sym typeface="Calibri"/>
              </a:rPr>
              <a:t>measurementTypeID</a:t>
            </a:r>
            <a:endParaRPr sz="1800" b="1"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BODC </a:t>
            </a:r>
            <a:r>
              <a:rPr lang="en-US" sz="1800" dirty="0" err="1">
                <a:solidFill>
                  <a:srgbClr val="333333"/>
                </a:solidFill>
                <a:latin typeface="Calibri"/>
                <a:ea typeface="Calibri"/>
                <a:cs typeface="Calibri"/>
                <a:sym typeface="Calibri"/>
              </a:rPr>
              <a:t>Vocabulaire</a:t>
            </a:r>
            <a:r>
              <a:rPr lang="en-US" sz="1800" dirty="0">
                <a:solidFill>
                  <a:srgbClr val="333333"/>
                </a:solidFill>
                <a:latin typeface="Calibri"/>
                <a:ea typeface="Calibri"/>
                <a:cs typeface="Calibri"/>
                <a:sym typeface="Calibri"/>
              </a:rPr>
              <a:t> </a:t>
            </a:r>
            <a:r>
              <a:rPr lang="en-US" sz="1800" dirty="0" err="1">
                <a:solidFill>
                  <a:srgbClr val="333333"/>
                </a:solidFill>
                <a:latin typeface="Calibri"/>
                <a:ea typeface="Calibri"/>
                <a:cs typeface="Calibri"/>
                <a:sym typeface="Calibri"/>
              </a:rPr>
              <a:t>d'utilisation</a:t>
            </a:r>
            <a:r>
              <a:rPr lang="en-US" sz="1800" dirty="0">
                <a:solidFill>
                  <a:srgbClr val="333333"/>
                </a:solidFill>
                <a:latin typeface="Calibri"/>
                <a:ea typeface="Calibri"/>
                <a:cs typeface="Calibri"/>
                <a:sym typeface="Calibri"/>
              </a:rPr>
              <a:t> des </a:t>
            </a:r>
            <a:r>
              <a:rPr lang="en-US" sz="1800" dirty="0" err="1">
                <a:solidFill>
                  <a:srgbClr val="333333"/>
                </a:solidFill>
                <a:latin typeface="Calibri"/>
                <a:ea typeface="Calibri"/>
                <a:cs typeface="Calibri"/>
                <a:sym typeface="Calibri"/>
              </a:rPr>
              <a:t>paramètres</a:t>
            </a:r>
            <a:r>
              <a:rPr lang="en-US" sz="1800" dirty="0">
                <a:solidFill>
                  <a:srgbClr val="333333"/>
                </a:solidFill>
                <a:latin typeface="Calibri"/>
                <a:ea typeface="Calibri"/>
                <a:cs typeface="Calibri"/>
                <a:sym typeface="Calibri"/>
              </a:rPr>
              <a:t> (P01): </a:t>
            </a:r>
            <a:r>
              <a:rPr lang="en-US" sz="1800" u="sng" dirty="0">
                <a:solidFill>
                  <a:schemeClr val="hlink"/>
                </a:solidFill>
                <a:latin typeface="Calibri"/>
                <a:ea typeface="Calibri"/>
                <a:cs typeface="Calibri"/>
                <a:sym typeface="Calibri"/>
                <a:hlinkClick r:id="rId3"/>
              </a:rPr>
              <a:t>http://vocab.nerc.ac.uk/collection/P01/current</a:t>
            </a:r>
            <a:endParaRPr sz="1800"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OBIS </a:t>
            </a:r>
            <a:r>
              <a:rPr lang="fr-CA" sz="1800" dirty="0">
                <a:solidFill>
                  <a:srgbClr val="333333"/>
                </a:solidFill>
                <a:latin typeface="Calibri"/>
                <a:ea typeface="Calibri"/>
                <a:cs typeface="Calibri"/>
                <a:sym typeface="Calibri"/>
              </a:rPr>
              <a:t>attributs des instruments et méthodes d'échantillonnage</a:t>
            </a:r>
            <a:r>
              <a:rPr lang="en-US" sz="1800" dirty="0">
                <a:solidFill>
                  <a:srgbClr val="333333"/>
                </a:solidFill>
                <a:latin typeface="Calibri"/>
                <a:ea typeface="Calibri"/>
                <a:cs typeface="Calibri"/>
                <a:sym typeface="Calibri"/>
              </a:rPr>
              <a:t> (Q01): </a:t>
            </a:r>
            <a:r>
              <a:rPr lang="en-US" sz="1800" u="sng" dirty="0">
                <a:solidFill>
                  <a:schemeClr val="hlink"/>
                </a:solidFill>
                <a:latin typeface="Calibri"/>
                <a:ea typeface="Calibri"/>
                <a:cs typeface="Calibri"/>
                <a:sym typeface="Calibri"/>
                <a:hlinkClick r:id="rId4"/>
              </a:rPr>
              <a:t>http://vocab.nerc.ac.uk/collection/Q01/current/</a:t>
            </a:r>
            <a:endParaRPr sz="1800" dirty="0">
              <a:solidFill>
                <a:srgbClr val="333333"/>
              </a:solidFill>
              <a:latin typeface="Calibri"/>
              <a:ea typeface="Calibri"/>
              <a:cs typeface="Calibri"/>
              <a:sym typeface="Calibri"/>
            </a:endParaRPr>
          </a:p>
          <a:p>
            <a:endParaRPr sz="1800" b="1" dirty="0">
              <a:solidFill>
                <a:srgbClr val="333333"/>
              </a:solidFill>
              <a:latin typeface="Calibri"/>
              <a:ea typeface="Calibri"/>
              <a:cs typeface="Calibri"/>
              <a:sym typeface="Calibri"/>
            </a:endParaRPr>
          </a:p>
          <a:p>
            <a:r>
              <a:rPr lang="en-US" sz="1800" b="1" dirty="0" err="1">
                <a:solidFill>
                  <a:srgbClr val="333333"/>
                </a:solidFill>
                <a:latin typeface="Calibri"/>
                <a:ea typeface="Calibri"/>
                <a:cs typeface="Calibri"/>
                <a:sym typeface="Calibri"/>
              </a:rPr>
              <a:t>measurementValueID</a:t>
            </a:r>
            <a:endParaRPr sz="1800" b="1"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Instruments </a:t>
            </a:r>
            <a:r>
              <a:rPr lang="en-US" sz="1800" dirty="0" err="1">
                <a:solidFill>
                  <a:srgbClr val="333333"/>
                </a:solidFill>
                <a:latin typeface="Calibri"/>
                <a:ea typeface="Calibri"/>
                <a:cs typeface="Calibri"/>
                <a:sym typeface="Calibri"/>
              </a:rPr>
              <a:t>d'échantillonnage</a:t>
            </a:r>
            <a:r>
              <a:rPr lang="en-US" sz="1800" dirty="0">
                <a:solidFill>
                  <a:srgbClr val="333333"/>
                </a:solidFill>
                <a:latin typeface="Calibri"/>
                <a:ea typeface="Calibri"/>
                <a:cs typeface="Calibri"/>
                <a:sym typeface="Calibri"/>
              </a:rPr>
              <a:t> et </a:t>
            </a:r>
            <a:r>
              <a:rPr lang="en-US" sz="1800" dirty="0" err="1">
                <a:solidFill>
                  <a:srgbClr val="333333"/>
                </a:solidFill>
                <a:latin typeface="Calibri"/>
                <a:ea typeface="Calibri"/>
                <a:cs typeface="Calibri"/>
                <a:sym typeface="Calibri"/>
              </a:rPr>
              <a:t>capteurs</a:t>
            </a:r>
            <a:r>
              <a:rPr lang="en-US" sz="1800" dirty="0">
                <a:solidFill>
                  <a:srgbClr val="333333"/>
                </a:solidFill>
                <a:latin typeface="Calibri"/>
                <a:ea typeface="Calibri"/>
                <a:cs typeface="Calibri"/>
                <a:sym typeface="Calibri"/>
              </a:rPr>
              <a:t> (</a:t>
            </a:r>
            <a:r>
              <a:rPr lang="en-US" sz="1800" dirty="0" err="1">
                <a:solidFill>
                  <a:srgbClr val="333333"/>
                </a:solidFill>
                <a:latin typeface="Calibri"/>
                <a:ea typeface="Calibri"/>
                <a:cs typeface="Calibri"/>
                <a:sym typeface="Calibri"/>
              </a:rPr>
              <a:t>SeaVoX</a:t>
            </a:r>
            <a:r>
              <a:rPr lang="en-US" sz="1800" dirty="0">
                <a:solidFill>
                  <a:srgbClr val="333333"/>
                </a:solidFill>
                <a:latin typeface="Calibri"/>
                <a:ea typeface="Calibri"/>
                <a:cs typeface="Calibri"/>
                <a:sym typeface="Calibri"/>
              </a:rPr>
              <a:t> Device Catalogue): </a:t>
            </a:r>
            <a:r>
              <a:rPr lang="en-US" sz="1800" u="sng" dirty="0">
                <a:solidFill>
                  <a:schemeClr val="hlink"/>
                </a:solidFill>
                <a:latin typeface="Calibri"/>
                <a:ea typeface="Calibri"/>
                <a:cs typeface="Calibri"/>
                <a:sym typeface="Calibri"/>
                <a:hlinkClick r:id="rId5"/>
              </a:rPr>
              <a:t>http://vocab.nerc.ac.uk/collection/L22/current</a:t>
            </a:r>
            <a:endParaRPr sz="1800"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err="1">
                <a:solidFill>
                  <a:srgbClr val="333333"/>
                </a:solidFill>
                <a:latin typeface="Calibri"/>
                <a:ea typeface="Calibri"/>
                <a:cs typeface="Calibri"/>
                <a:sym typeface="Calibri"/>
              </a:rPr>
              <a:t>Catégories</a:t>
            </a:r>
            <a:r>
              <a:rPr lang="en-US" sz="1800" dirty="0">
                <a:solidFill>
                  <a:srgbClr val="333333"/>
                </a:solidFill>
                <a:latin typeface="Calibri"/>
                <a:ea typeface="Calibri"/>
                <a:cs typeface="Calibri"/>
                <a:sym typeface="Calibri"/>
              </a:rPr>
              <a:t> </a:t>
            </a:r>
            <a:r>
              <a:rPr lang="en-US" sz="1800" dirty="0" err="1">
                <a:solidFill>
                  <a:srgbClr val="333333"/>
                </a:solidFill>
                <a:latin typeface="Calibri"/>
                <a:ea typeface="Calibri"/>
                <a:cs typeface="Calibri"/>
                <a:sym typeface="Calibri"/>
              </a:rPr>
              <a:t>d'instruments</a:t>
            </a:r>
            <a:r>
              <a:rPr lang="en-US" sz="1800" dirty="0">
                <a:solidFill>
                  <a:srgbClr val="333333"/>
                </a:solidFill>
                <a:latin typeface="Calibri"/>
                <a:ea typeface="Calibri"/>
                <a:cs typeface="Calibri"/>
                <a:sym typeface="Calibri"/>
              </a:rPr>
              <a:t> </a:t>
            </a:r>
            <a:r>
              <a:rPr lang="en-US" sz="1800" dirty="0" err="1">
                <a:solidFill>
                  <a:srgbClr val="333333"/>
                </a:solidFill>
                <a:latin typeface="Calibri"/>
                <a:ea typeface="Calibri"/>
                <a:cs typeface="Calibri"/>
                <a:sym typeface="Calibri"/>
              </a:rPr>
              <a:t>d'échantillonnage</a:t>
            </a:r>
            <a:r>
              <a:rPr lang="en-US" sz="1800" dirty="0">
                <a:solidFill>
                  <a:srgbClr val="333333"/>
                </a:solidFill>
                <a:latin typeface="Calibri"/>
                <a:ea typeface="Calibri"/>
                <a:cs typeface="Calibri"/>
                <a:sym typeface="Calibri"/>
              </a:rPr>
              <a:t>(</a:t>
            </a:r>
            <a:r>
              <a:rPr lang="en-US" sz="1800" dirty="0" err="1">
                <a:solidFill>
                  <a:srgbClr val="333333"/>
                </a:solidFill>
                <a:latin typeface="Calibri"/>
                <a:ea typeface="Calibri"/>
                <a:cs typeface="Calibri"/>
                <a:sym typeface="Calibri"/>
              </a:rPr>
              <a:t>SeaDataNet</a:t>
            </a:r>
            <a:r>
              <a:rPr lang="en-US" sz="1800" dirty="0">
                <a:solidFill>
                  <a:srgbClr val="333333"/>
                </a:solidFill>
                <a:latin typeface="Calibri"/>
                <a:ea typeface="Calibri"/>
                <a:cs typeface="Calibri"/>
                <a:sym typeface="Calibri"/>
              </a:rPr>
              <a:t> device categories): </a:t>
            </a:r>
            <a:r>
              <a:rPr lang="en-US" sz="1800" u="sng" dirty="0">
                <a:solidFill>
                  <a:schemeClr val="hlink"/>
                </a:solidFill>
                <a:latin typeface="Calibri"/>
                <a:ea typeface="Calibri"/>
                <a:cs typeface="Calibri"/>
                <a:sym typeface="Calibri"/>
                <a:hlinkClick r:id="rId6"/>
              </a:rPr>
              <a:t>http://vocab.nerc.ac.uk/collection/L05/current</a:t>
            </a:r>
            <a:endParaRPr sz="1800"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err="1">
                <a:solidFill>
                  <a:srgbClr val="333333"/>
                </a:solidFill>
                <a:latin typeface="Calibri"/>
                <a:ea typeface="Calibri"/>
                <a:cs typeface="Calibri"/>
                <a:sym typeface="Calibri"/>
              </a:rPr>
              <a:t>Navires</a:t>
            </a:r>
            <a:r>
              <a:rPr lang="en-US" sz="1800" dirty="0">
                <a:solidFill>
                  <a:srgbClr val="333333"/>
                </a:solidFill>
                <a:latin typeface="Calibri"/>
                <a:ea typeface="Calibri"/>
                <a:cs typeface="Calibri"/>
                <a:sym typeface="Calibri"/>
              </a:rPr>
              <a:t> (ICES Platform Codes): </a:t>
            </a:r>
            <a:r>
              <a:rPr lang="en-US" sz="1800" u="sng" dirty="0">
                <a:solidFill>
                  <a:schemeClr val="hlink"/>
                </a:solidFill>
                <a:latin typeface="Calibri"/>
                <a:ea typeface="Calibri"/>
                <a:cs typeface="Calibri"/>
                <a:sym typeface="Calibri"/>
                <a:hlinkClick r:id="rId7"/>
              </a:rPr>
              <a:t>http://vocab.nerc.ac.uk/collection/C17/current</a:t>
            </a:r>
            <a:endParaRPr sz="1800"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err="1">
                <a:solidFill>
                  <a:srgbClr val="333333"/>
                </a:solidFill>
                <a:latin typeface="Calibri"/>
                <a:ea typeface="Calibri"/>
                <a:cs typeface="Calibri"/>
                <a:sym typeface="Calibri"/>
              </a:rPr>
              <a:t>Stades</a:t>
            </a:r>
            <a:r>
              <a:rPr lang="en-US" sz="1800" dirty="0">
                <a:solidFill>
                  <a:srgbClr val="333333"/>
                </a:solidFill>
                <a:latin typeface="Calibri"/>
                <a:ea typeface="Calibri"/>
                <a:cs typeface="Calibri"/>
                <a:sym typeface="Calibri"/>
              </a:rPr>
              <a:t> de vie: </a:t>
            </a:r>
            <a:r>
              <a:rPr lang="en-US" sz="1800" u="sng" dirty="0">
                <a:solidFill>
                  <a:schemeClr val="hlink"/>
                </a:solidFill>
                <a:latin typeface="Calibri"/>
                <a:ea typeface="Calibri"/>
                <a:cs typeface="Calibri"/>
                <a:sym typeface="Calibri"/>
                <a:hlinkClick r:id="rId8"/>
              </a:rPr>
              <a:t>http://vocab.nerc.ac.uk/collection/S11/current/</a:t>
            </a:r>
            <a:endParaRPr lang="fr-CA" sz="1800"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fr-CA" sz="1800" dirty="0">
                <a:solidFill>
                  <a:srgbClr val="333333"/>
                </a:solidFill>
                <a:latin typeface="Calibri"/>
                <a:ea typeface="Calibri"/>
                <a:cs typeface="Calibri"/>
                <a:sym typeface="Calibri"/>
              </a:rPr>
              <a:t>DOI d'articles ou de manuels sur le protocole d'échantillonnage utilisé, publiés par ex. sur IOC</a:t>
            </a:r>
            <a:r>
              <a:rPr lang="en-US" sz="1800" dirty="0">
                <a:solidFill>
                  <a:srgbClr val="333333"/>
                </a:solidFill>
                <a:latin typeface="Calibri"/>
                <a:ea typeface="Calibri"/>
                <a:cs typeface="Calibri"/>
                <a:sym typeface="Calibri"/>
              </a:rPr>
              <a:t>’s </a:t>
            </a:r>
            <a:r>
              <a:rPr lang="en-US" sz="1800" u="sng" dirty="0">
                <a:solidFill>
                  <a:schemeClr val="hlink"/>
                </a:solidFill>
                <a:latin typeface="Calibri"/>
                <a:ea typeface="Calibri"/>
                <a:cs typeface="Calibri"/>
                <a:sym typeface="Calibri"/>
                <a:hlinkClick r:id="rId9"/>
              </a:rPr>
              <a:t>Ocean Best Practices repository</a:t>
            </a:r>
            <a:r>
              <a:rPr lang="en-US" sz="1800" u="sng" dirty="0">
                <a:solidFill>
                  <a:srgbClr val="333333"/>
                </a:solidFill>
                <a:latin typeface="Calibri"/>
                <a:ea typeface="Calibri"/>
                <a:cs typeface="Calibri"/>
                <a:sym typeface="Calibri"/>
              </a:rPr>
              <a:t>.</a:t>
            </a:r>
            <a:r>
              <a:rPr lang="en-US" sz="1800" dirty="0">
                <a:solidFill>
                  <a:srgbClr val="333333"/>
                </a:solidFill>
                <a:latin typeface="Calibri"/>
                <a:ea typeface="Calibri"/>
                <a:cs typeface="Calibri"/>
                <a:sym typeface="Calibri"/>
              </a:rPr>
              <a:t> </a:t>
            </a:r>
            <a:r>
              <a:rPr lang="en-US" sz="1800" dirty="0" err="1">
                <a:solidFill>
                  <a:srgbClr val="333333"/>
                </a:solidFill>
                <a:latin typeface="Calibri"/>
                <a:ea typeface="Calibri"/>
                <a:cs typeface="Calibri"/>
                <a:sym typeface="Calibri"/>
              </a:rPr>
              <a:t>Exemple</a:t>
            </a:r>
            <a:r>
              <a:rPr lang="en-US" sz="1800" dirty="0">
                <a:solidFill>
                  <a:srgbClr val="333333"/>
                </a:solidFill>
                <a:latin typeface="Calibri"/>
                <a:ea typeface="Calibri"/>
                <a:cs typeface="Calibri"/>
                <a:sym typeface="Calibri"/>
              </a:rPr>
              <a:t>: </a:t>
            </a:r>
            <a:r>
              <a:rPr lang="en-US" sz="1800" u="sng" dirty="0">
                <a:solidFill>
                  <a:schemeClr val="hlink"/>
                </a:solidFill>
                <a:latin typeface="Calibri"/>
                <a:ea typeface="Calibri"/>
                <a:cs typeface="Calibri"/>
                <a:sym typeface="Calibri"/>
                <a:hlinkClick r:id="rId10"/>
              </a:rPr>
              <a:t>http://hdl.handle.net/11329/304</a:t>
            </a:r>
            <a:endParaRPr sz="1800" dirty="0">
              <a:solidFill>
                <a:srgbClr val="333333"/>
              </a:solidFill>
              <a:latin typeface="Calibri"/>
              <a:ea typeface="Calibri"/>
              <a:cs typeface="Calibri"/>
              <a:sym typeface="Calibri"/>
            </a:endParaRPr>
          </a:p>
          <a:p>
            <a:endParaRPr sz="1800" b="1" dirty="0">
              <a:solidFill>
                <a:srgbClr val="333333"/>
              </a:solidFill>
              <a:latin typeface="Calibri"/>
              <a:ea typeface="Calibri"/>
              <a:cs typeface="Calibri"/>
              <a:sym typeface="Calibri"/>
            </a:endParaRPr>
          </a:p>
          <a:p>
            <a:r>
              <a:rPr lang="en-US" sz="1800" b="1" dirty="0" err="1">
                <a:solidFill>
                  <a:srgbClr val="333333"/>
                </a:solidFill>
                <a:latin typeface="Calibri"/>
                <a:ea typeface="Calibri"/>
                <a:cs typeface="Calibri"/>
                <a:sym typeface="Calibri"/>
              </a:rPr>
              <a:t>MeasurementUnitID</a:t>
            </a:r>
            <a:endParaRPr sz="1800" b="1"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err="1">
                <a:solidFill>
                  <a:srgbClr val="333333"/>
                </a:solidFill>
                <a:latin typeface="Calibri"/>
                <a:ea typeface="Calibri"/>
                <a:cs typeface="Calibri"/>
                <a:sym typeface="Calibri"/>
              </a:rPr>
              <a:t>Unités</a:t>
            </a:r>
            <a:r>
              <a:rPr lang="en-US" sz="1800" dirty="0">
                <a:solidFill>
                  <a:srgbClr val="333333"/>
                </a:solidFill>
                <a:latin typeface="Calibri"/>
                <a:ea typeface="Calibri"/>
                <a:cs typeface="Calibri"/>
                <a:sym typeface="Calibri"/>
              </a:rPr>
              <a:t>: </a:t>
            </a:r>
            <a:r>
              <a:rPr lang="en-US" sz="1800" u="sng" dirty="0">
                <a:solidFill>
                  <a:schemeClr val="hlink"/>
                </a:solidFill>
                <a:latin typeface="Calibri"/>
                <a:ea typeface="Calibri"/>
                <a:cs typeface="Calibri"/>
                <a:sym typeface="Calibri"/>
                <a:hlinkClick r:id="rId11"/>
              </a:rPr>
              <a:t>http://vocab.nerc.ac.uk/collection/P06/current</a:t>
            </a:r>
            <a:endParaRPr sz="1800" dirty="0">
              <a:solidFill>
                <a:srgbClr val="333333"/>
              </a:solidFill>
              <a:latin typeface="Calibri"/>
              <a:ea typeface="Calibri"/>
              <a:cs typeface="Calibri"/>
              <a:sym typeface="Calibri"/>
            </a:endParaRPr>
          </a:p>
        </p:txBody>
      </p:sp>
      <p:pic>
        <p:nvPicPr>
          <p:cNvPr id="333" name="Google Shape;333;p30"/>
          <p:cNvPicPr preferRelativeResize="0"/>
          <p:nvPr/>
        </p:nvPicPr>
        <p:blipFill rotWithShape="1">
          <a:blip r:embed="rId12">
            <a:alphaModFix/>
          </a:blip>
          <a:srcRect/>
          <a:stretch/>
        </p:blipFill>
        <p:spPr>
          <a:xfrm>
            <a:off x="11489067" y="6428728"/>
            <a:ext cx="537600" cy="337072"/>
          </a:xfrm>
          <a:prstGeom prst="rect">
            <a:avLst/>
          </a:prstGeom>
          <a:noFill/>
          <a:ln>
            <a:noFill/>
          </a:ln>
        </p:spPr>
      </p:pic>
    </p:spTree>
    <p:extLst>
      <p:ext uri="{BB962C8B-B14F-4D97-AF65-F5344CB8AC3E}">
        <p14:creationId xmlns:p14="http://schemas.microsoft.com/office/powerpoint/2010/main" val="2773409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31"/>
          <p:cNvPicPr preferRelativeResize="0"/>
          <p:nvPr/>
        </p:nvPicPr>
        <p:blipFill rotWithShape="1">
          <a:blip r:embed="rId3">
            <a:alphaModFix/>
          </a:blip>
          <a:srcRect/>
          <a:stretch/>
        </p:blipFill>
        <p:spPr>
          <a:xfrm>
            <a:off x="250372" y="525723"/>
            <a:ext cx="4529688" cy="3142881"/>
          </a:xfrm>
          <a:prstGeom prst="rect">
            <a:avLst/>
          </a:prstGeom>
          <a:noFill/>
          <a:ln w="9525" cap="flat" cmpd="sng">
            <a:solidFill>
              <a:schemeClr val="dk1"/>
            </a:solidFill>
            <a:prstDash val="solid"/>
            <a:round/>
            <a:headEnd type="none" w="sm" len="sm"/>
            <a:tailEnd type="none" w="sm" len="sm"/>
          </a:ln>
        </p:spPr>
      </p:pic>
      <p:sp>
        <p:nvSpPr>
          <p:cNvPr id="339" name="Google Shape;339;p31"/>
          <p:cNvSpPr/>
          <p:nvPr/>
        </p:nvSpPr>
        <p:spPr>
          <a:xfrm>
            <a:off x="108858" y="0"/>
            <a:ext cx="8064758" cy="369332"/>
          </a:xfrm>
          <a:prstGeom prst="rect">
            <a:avLst/>
          </a:prstGeom>
          <a:noFill/>
          <a:ln>
            <a:noFill/>
          </a:ln>
        </p:spPr>
        <p:txBody>
          <a:bodyPr spcFirstLastPara="1" wrap="square" lIns="91425" tIns="45700" rIns="91425" bIns="45700" anchor="t" anchorCtr="0">
            <a:noAutofit/>
          </a:bodyPr>
          <a:lstStyle/>
          <a:p>
            <a:r>
              <a:rPr lang="en-US" sz="1800" u="sng">
                <a:solidFill>
                  <a:schemeClr val="hlink"/>
                </a:solidFill>
                <a:latin typeface="Calibri"/>
                <a:ea typeface="Calibri"/>
                <a:cs typeface="Calibri"/>
                <a:sym typeface="Calibri"/>
                <a:hlinkClick r:id="rId4"/>
              </a:rPr>
              <a:t>https://www.bodc.ac.uk/resources/vocabularies/vocabulary_search/</a:t>
            </a:r>
            <a:r>
              <a:rPr lang="en-US" sz="1800">
                <a:solidFill>
                  <a:schemeClr val="dk1"/>
                </a:solidFill>
                <a:latin typeface="Calibri"/>
                <a:ea typeface="Calibri"/>
                <a:cs typeface="Calibri"/>
                <a:sym typeface="Calibri"/>
              </a:rPr>
              <a:t>.</a:t>
            </a:r>
            <a:endParaRPr/>
          </a:p>
        </p:txBody>
      </p:sp>
      <p:pic>
        <p:nvPicPr>
          <p:cNvPr id="340" name="Google Shape;340;p31"/>
          <p:cNvPicPr preferRelativeResize="0"/>
          <p:nvPr/>
        </p:nvPicPr>
        <p:blipFill rotWithShape="1">
          <a:blip r:embed="rId5">
            <a:alphaModFix/>
          </a:blip>
          <a:srcRect/>
          <a:stretch/>
        </p:blipFill>
        <p:spPr>
          <a:xfrm>
            <a:off x="5467741" y="3507383"/>
            <a:ext cx="6630019" cy="2800113"/>
          </a:xfrm>
          <a:prstGeom prst="rect">
            <a:avLst/>
          </a:prstGeom>
          <a:noFill/>
          <a:ln w="9525" cap="flat" cmpd="sng">
            <a:solidFill>
              <a:schemeClr val="dk1"/>
            </a:solidFill>
            <a:prstDash val="solid"/>
            <a:round/>
            <a:headEnd type="none" w="sm" len="sm"/>
            <a:tailEnd type="none" w="sm" len="sm"/>
          </a:ln>
        </p:spPr>
      </p:pic>
      <p:pic>
        <p:nvPicPr>
          <p:cNvPr id="341" name="Google Shape;341;p31"/>
          <p:cNvPicPr preferRelativeResize="0"/>
          <p:nvPr/>
        </p:nvPicPr>
        <p:blipFill rotWithShape="1">
          <a:blip r:embed="rId6">
            <a:alphaModFix/>
          </a:blip>
          <a:srcRect/>
          <a:stretch/>
        </p:blipFill>
        <p:spPr>
          <a:xfrm>
            <a:off x="5131839" y="1115925"/>
            <a:ext cx="6235635" cy="1163500"/>
          </a:xfrm>
          <a:prstGeom prst="rect">
            <a:avLst/>
          </a:prstGeom>
          <a:noFill/>
          <a:ln w="9525" cap="flat" cmpd="sng">
            <a:solidFill>
              <a:schemeClr val="dk1"/>
            </a:solidFill>
            <a:prstDash val="solid"/>
            <a:round/>
            <a:headEnd type="none" w="sm" len="sm"/>
            <a:tailEnd type="none" w="sm" len="sm"/>
          </a:ln>
        </p:spPr>
      </p:pic>
      <p:pic>
        <p:nvPicPr>
          <p:cNvPr id="342" name="Google Shape;342;p31"/>
          <p:cNvPicPr preferRelativeResize="0"/>
          <p:nvPr/>
        </p:nvPicPr>
        <p:blipFill rotWithShape="1">
          <a:blip r:embed="rId7">
            <a:alphaModFix/>
          </a:blip>
          <a:srcRect/>
          <a:stretch/>
        </p:blipFill>
        <p:spPr>
          <a:xfrm>
            <a:off x="308130" y="4384777"/>
            <a:ext cx="4095918" cy="2213077"/>
          </a:xfrm>
          <a:prstGeom prst="rect">
            <a:avLst/>
          </a:prstGeom>
          <a:noFill/>
          <a:ln w="9525" cap="flat" cmpd="sng">
            <a:solidFill>
              <a:schemeClr val="dk1"/>
            </a:solidFill>
            <a:prstDash val="solid"/>
            <a:round/>
            <a:headEnd type="none" w="sm" len="sm"/>
            <a:tailEnd type="none" w="sm" len="sm"/>
          </a:ln>
        </p:spPr>
      </p:pic>
      <p:sp>
        <p:nvSpPr>
          <p:cNvPr id="343" name="Google Shape;343;p31"/>
          <p:cNvSpPr/>
          <p:nvPr/>
        </p:nvSpPr>
        <p:spPr>
          <a:xfrm>
            <a:off x="4060210" y="1759038"/>
            <a:ext cx="1063690" cy="338127"/>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344" name="Google Shape;344;p31"/>
          <p:cNvSpPr/>
          <p:nvPr/>
        </p:nvSpPr>
        <p:spPr>
          <a:xfrm rot="5400000">
            <a:off x="7472707" y="2806475"/>
            <a:ext cx="1063690" cy="338127"/>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345" name="Google Shape;345;p31"/>
          <p:cNvSpPr/>
          <p:nvPr/>
        </p:nvSpPr>
        <p:spPr>
          <a:xfrm rot="10800000">
            <a:off x="4404049" y="5322254"/>
            <a:ext cx="1063690" cy="338127"/>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346" name="Google Shape;346;p31"/>
          <p:cNvSpPr/>
          <p:nvPr/>
        </p:nvSpPr>
        <p:spPr>
          <a:xfrm>
            <a:off x="177282" y="4711959"/>
            <a:ext cx="4414773" cy="279919"/>
          </a:xfrm>
          <a:prstGeom prst="frame">
            <a:avLst>
              <a:gd name="adj1" fmla="val 12500"/>
            </a:avLst>
          </a:prstGeom>
          <a:solidFill>
            <a:srgbClr val="FF0000"/>
          </a:solidFill>
          <a:ln>
            <a:noFill/>
          </a:ln>
        </p:spPr>
        <p:txBody>
          <a:bodyPr spcFirstLastPara="1" wrap="square" lIns="91425" tIns="45700" rIns="91425" bIns="45700" anchor="ctr" anchorCtr="0">
            <a:noAutofit/>
          </a:bodyPr>
          <a:lstStyle/>
          <a:p>
            <a:pPr algn="ctr"/>
            <a:endParaRPr sz="1800">
              <a:solidFill>
                <a:schemeClr val="dk1"/>
              </a:solidFill>
              <a:latin typeface="Calibri"/>
              <a:ea typeface="Calibri"/>
              <a:cs typeface="Calibri"/>
              <a:sym typeface="Calibri"/>
            </a:endParaRPr>
          </a:p>
        </p:txBody>
      </p:sp>
      <p:pic>
        <p:nvPicPr>
          <p:cNvPr id="347" name="Google Shape;347;p31"/>
          <p:cNvPicPr preferRelativeResize="0"/>
          <p:nvPr/>
        </p:nvPicPr>
        <p:blipFill rotWithShape="1">
          <a:blip r:embed="rId8">
            <a:alphaModFix/>
          </a:blip>
          <a:srcRect/>
          <a:stretch/>
        </p:blipFill>
        <p:spPr>
          <a:xfrm>
            <a:off x="11489067" y="6428728"/>
            <a:ext cx="537600" cy="33707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2"/>
          <p:cNvSpPr txBox="1">
            <a:spLocks noGrp="1"/>
          </p:cNvSpPr>
          <p:nvPr>
            <p:ph type="title"/>
          </p:nvPr>
        </p:nvSpPr>
        <p:spPr>
          <a:xfrm>
            <a:off x="682743" y="66178"/>
            <a:ext cx="8892480" cy="836712"/>
          </a:xfrm>
          <a:prstGeom prst="rect">
            <a:avLst/>
          </a:prstGeom>
          <a:noFill/>
          <a:ln>
            <a:noFill/>
          </a:ln>
        </p:spPr>
        <p:txBody>
          <a:bodyPr spcFirstLastPara="1" wrap="square" lIns="91425" tIns="45700" rIns="91425" bIns="45700" anchor="ctr" anchorCtr="0">
            <a:noAutofit/>
          </a:bodyPr>
          <a:lstStyle/>
          <a:p>
            <a:pPr>
              <a:buSzPts val="2400"/>
            </a:pPr>
            <a:r>
              <a:rPr lang="en-US" sz="2400" b="1" dirty="0" err="1"/>
              <a:t>Normalisation</a:t>
            </a:r>
            <a:r>
              <a:rPr lang="en-US" sz="2400" b="1" dirty="0"/>
              <a:t> des </a:t>
            </a:r>
            <a:r>
              <a:rPr lang="en-US" sz="2400" b="1" dirty="0" err="1"/>
              <a:t>données</a:t>
            </a:r>
            <a:endParaRPr sz="2400" b="1" dirty="0"/>
          </a:p>
        </p:txBody>
      </p:sp>
      <p:sp>
        <p:nvSpPr>
          <p:cNvPr id="354" name="Google Shape;354;p32"/>
          <p:cNvSpPr/>
          <p:nvPr/>
        </p:nvSpPr>
        <p:spPr>
          <a:xfrm>
            <a:off x="4546928" y="2420888"/>
            <a:ext cx="2744744" cy="1143016"/>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cxnSp>
        <p:nvCxnSpPr>
          <p:cNvPr id="355" name="Google Shape;355;p32"/>
          <p:cNvCxnSpPr>
            <a:endCxn id="356" idx="1"/>
          </p:cNvCxnSpPr>
          <p:nvPr/>
        </p:nvCxnSpPr>
        <p:spPr>
          <a:xfrm rot="10800000" flipH="1">
            <a:off x="7248216" y="2910358"/>
            <a:ext cx="791100" cy="195000"/>
          </a:xfrm>
          <a:prstGeom prst="curvedConnector3">
            <a:avLst>
              <a:gd name="adj1" fmla="val 49994"/>
            </a:avLst>
          </a:prstGeom>
          <a:noFill/>
          <a:ln w="25400" cap="flat" cmpd="sng">
            <a:solidFill>
              <a:schemeClr val="accent6"/>
            </a:solidFill>
            <a:prstDash val="solid"/>
            <a:miter lim="800000"/>
            <a:headEnd type="none" w="sm" len="sm"/>
            <a:tailEnd type="triangle" w="med" len="med"/>
          </a:ln>
        </p:spPr>
      </p:cxnSp>
      <p:sp>
        <p:nvSpPr>
          <p:cNvPr id="356" name="Google Shape;356;p32"/>
          <p:cNvSpPr txBox="1"/>
          <p:nvPr/>
        </p:nvSpPr>
        <p:spPr>
          <a:xfrm>
            <a:off x="8039316" y="2602583"/>
            <a:ext cx="2664296" cy="615553"/>
          </a:xfrm>
          <a:prstGeom prst="rect">
            <a:avLst/>
          </a:prstGeom>
          <a:noFill/>
          <a:ln>
            <a:noFill/>
          </a:ln>
        </p:spPr>
        <p:txBody>
          <a:bodyPr spcFirstLastPara="1" wrap="square" lIns="91425" tIns="45700" rIns="91425" bIns="45700" anchor="t" anchorCtr="0">
            <a:noAutofit/>
          </a:bodyPr>
          <a:lstStyle/>
          <a:p>
            <a:r>
              <a:rPr lang="en-US" sz="1700">
                <a:solidFill>
                  <a:schemeClr val="dk1"/>
                </a:solidFill>
                <a:latin typeface="Calibri"/>
                <a:ea typeface="Calibri"/>
                <a:cs typeface="Calibri"/>
                <a:sym typeface="Calibri"/>
              </a:rPr>
              <a:t>Controlled vocabulary </a:t>
            </a:r>
            <a:endParaRPr/>
          </a:p>
          <a:p>
            <a:r>
              <a:rPr lang="en-US" sz="1700">
                <a:solidFill>
                  <a:schemeClr val="dk1"/>
                </a:solidFill>
                <a:latin typeface="Calibri"/>
                <a:ea typeface="Calibri"/>
                <a:cs typeface="Calibri"/>
                <a:sym typeface="Calibri"/>
              </a:rPr>
              <a:t>Persistent identifiers (URIs)</a:t>
            </a:r>
            <a:endParaRPr/>
          </a:p>
        </p:txBody>
      </p:sp>
      <p:sp>
        <p:nvSpPr>
          <p:cNvPr id="357" name="Google Shape;357;p32"/>
          <p:cNvSpPr/>
          <p:nvPr/>
        </p:nvSpPr>
        <p:spPr>
          <a:xfrm>
            <a:off x="4367808" y="1518144"/>
            <a:ext cx="3019242" cy="1969770"/>
          </a:xfrm>
          <a:prstGeom prst="rect">
            <a:avLst/>
          </a:prstGeom>
          <a:noFill/>
          <a:ln>
            <a:noFill/>
          </a:ln>
        </p:spPr>
        <p:txBody>
          <a:bodyPr spcFirstLastPara="1" wrap="square" lIns="91425" tIns="45700" rIns="91425" bIns="45700" anchor="t" anchorCtr="0">
            <a:noAutofit/>
          </a:bodyPr>
          <a:lstStyle/>
          <a:p>
            <a:endParaRPr sz="2000" b="1">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 MeasurementTypeID	</a:t>
            </a:r>
            <a:endParaRPr/>
          </a:p>
          <a:p>
            <a:r>
              <a:rPr lang="en-US" sz="1700">
                <a:solidFill>
                  <a:schemeClr val="dk1"/>
                </a:solidFill>
                <a:latin typeface="Calibri"/>
                <a:ea typeface="Calibri"/>
                <a:cs typeface="Calibri"/>
                <a:sym typeface="Calibri"/>
              </a:rPr>
              <a:t>	+ MeasurementValueID</a:t>
            </a:r>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 MeasurementUnitID</a:t>
            </a:r>
            <a:endParaRPr sz="1700">
              <a:solidFill>
                <a:schemeClr val="dk1"/>
              </a:solidFill>
              <a:latin typeface="Calibri"/>
              <a:ea typeface="Calibri"/>
              <a:cs typeface="Calibri"/>
              <a:sym typeface="Calibri"/>
            </a:endParaRPr>
          </a:p>
        </p:txBody>
      </p:sp>
      <p:sp>
        <p:nvSpPr>
          <p:cNvPr id="358" name="Google Shape;358;p32"/>
          <p:cNvSpPr/>
          <p:nvPr/>
        </p:nvSpPr>
        <p:spPr>
          <a:xfrm>
            <a:off x="2207568" y="1484787"/>
            <a:ext cx="5147672" cy="2161261"/>
          </a:xfrm>
          <a:prstGeom prst="rect">
            <a:avLst/>
          </a:prstGeom>
          <a:noFill/>
          <a:ln w="12700" cap="flat" cmpd="sng">
            <a:solidFill>
              <a:srgbClr val="339933"/>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359" name="Google Shape;359;p32"/>
          <p:cNvSpPr/>
          <p:nvPr/>
        </p:nvSpPr>
        <p:spPr>
          <a:xfrm>
            <a:off x="1919536" y="1518144"/>
            <a:ext cx="3019242" cy="1969770"/>
          </a:xfrm>
          <a:prstGeom prst="rect">
            <a:avLst/>
          </a:prstGeom>
          <a:noFill/>
          <a:ln>
            <a:noFill/>
          </a:ln>
        </p:spPr>
        <p:txBody>
          <a:bodyPr spcFirstLastPara="1" wrap="square" lIns="91425" tIns="45700" rIns="91425" bIns="45700" anchor="t" anchorCtr="0">
            <a:noAutofit/>
          </a:bodyPr>
          <a:lstStyle/>
          <a:p>
            <a:endParaRPr sz="2000" b="1">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MeasurementType	</a:t>
            </a:r>
            <a:endParaRPr/>
          </a:p>
          <a:p>
            <a:r>
              <a:rPr lang="en-US" sz="1700">
                <a:solidFill>
                  <a:schemeClr val="dk1"/>
                </a:solidFill>
                <a:latin typeface="Calibri"/>
                <a:ea typeface="Calibri"/>
                <a:cs typeface="Calibri"/>
                <a:sym typeface="Calibri"/>
              </a:rPr>
              <a:t>	  MeasurementValue</a:t>
            </a:r>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MeasurementUnit</a:t>
            </a:r>
            <a:endParaRPr sz="1700">
              <a:solidFill>
                <a:schemeClr val="dk1"/>
              </a:solidFill>
              <a:latin typeface="Calibri"/>
              <a:ea typeface="Calibri"/>
              <a:cs typeface="Calibri"/>
              <a:sym typeface="Calibri"/>
            </a:endParaRPr>
          </a:p>
        </p:txBody>
      </p:sp>
      <p:sp>
        <p:nvSpPr>
          <p:cNvPr id="360" name="Google Shape;360;p32"/>
          <p:cNvSpPr/>
          <p:nvPr/>
        </p:nvSpPr>
        <p:spPr>
          <a:xfrm>
            <a:off x="2351584" y="1700808"/>
            <a:ext cx="4940088" cy="400110"/>
          </a:xfrm>
          <a:prstGeom prst="rect">
            <a:avLst/>
          </a:prstGeom>
          <a:noFill/>
          <a:ln>
            <a:noFill/>
          </a:ln>
        </p:spPr>
        <p:txBody>
          <a:bodyPr spcFirstLastPara="1" wrap="square" lIns="91425" tIns="45700" rIns="91425" bIns="45700" anchor="t" anchorCtr="0">
            <a:noAutofit/>
          </a:bodyPr>
          <a:lstStyle/>
          <a:p>
            <a:pPr algn="ctr"/>
            <a:r>
              <a:rPr lang="en-US" sz="2000" b="1">
                <a:solidFill>
                  <a:schemeClr val="dk1"/>
                </a:solidFill>
                <a:latin typeface="Calibri"/>
                <a:ea typeface="Calibri"/>
                <a:cs typeface="Calibri"/>
                <a:sym typeface="Calibri"/>
              </a:rPr>
              <a:t>Extended MoF Extension</a:t>
            </a:r>
            <a:endParaRPr/>
          </a:p>
        </p:txBody>
      </p:sp>
      <p:sp>
        <p:nvSpPr>
          <p:cNvPr id="361" name="Google Shape;361;p32"/>
          <p:cNvSpPr/>
          <p:nvPr/>
        </p:nvSpPr>
        <p:spPr>
          <a:xfrm>
            <a:off x="2317178" y="4188416"/>
            <a:ext cx="8027294" cy="2031325"/>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r>
              <a:rPr lang="en-US" sz="1800" b="1">
                <a:solidFill>
                  <a:schemeClr val="dk1"/>
                </a:solidFill>
                <a:latin typeface="Calibri"/>
                <a:ea typeface="Calibri"/>
                <a:cs typeface="Calibri"/>
                <a:sym typeface="Calibri"/>
              </a:rPr>
              <a:t>MeasurementType	    MeasurementTypeID</a:t>
            </a:r>
            <a:endParaRPr sz="1800" b="1">
              <a:solidFill>
                <a:schemeClr val="dk1"/>
              </a:solidFill>
              <a:latin typeface="Calibri"/>
              <a:ea typeface="Calibri"/>
              <a:cs typeface="Calibri"/>
              <a:sym typeface="Calibri"/>
            </a:endParaRPr>
          </a:p>
          <a:p>
            <a:r>
              <a:rPr lang="en-US" sz="1800">
                <a:solidFill>
                  <a:schemeClr val="dk1"/>
                </a:solidFill>
                <a:latin typeface="Calibri"/>
                <a:ea typeface="Calibri"/>
                <a:cs typeface="Calibri"/>
                <a:sym typeface="Calibri"/>
              </a:rPr>
              <a:t>Body length	    http://vocab.nerc.ac.uk/collection/P01/current/OBSINDLX</a:t>
            </a:r>
            <a:endParaRPr/>
          </a:p>
          <a:p>
            <a:r>
              <a:rPr lang="en-US" sz="1800">
                <a:solidFill>
                  <a:schemeClr val="dk1"/>
                </a:solidFill>
                <a:latin typeface="Calibri"/>
                <a:ea typeface="Calibri"/>
                <a:cs typeface="Calibri"/>
                <a:sym typeface="Calibri"/>
              </a:rPr>
              <a:t>Length		    http://vocab.nerc.ac.uk/collection/P01/current/OBSINDLX</a:t>
            </a:r>
            <a:endParaRPr/>
          </a:p>
          <a:p>
            <a:r>
              <a:rPr lang="en-US" sz="1800">
                <a:solidFill>
                  <a:schemeClr val="dk1"/>
                </a:solidFill>
                <a:latin typeface="Calibri"/>
                <a:ea typeface="Calibri"/>
                <a:cs typeface="Calibri"/>
                <a:sym typeface="Calibri"/>
              </a:rPr>
              <a:t>Length (mm)	    http://vocab.nerc.ac.uk/collection/P01/current/OBSINDLX</a:t>
            </a:r>
            <a:endParaRPr/>
          </a:p>
          <a:p>
            <a:r>
              <a:rPr lang="en-US" sz="1800">
                <a:solidFill>
                  <a:schemeClr val="dk1"/>
                </a:solidFill>
                <a:latin typeface="Calibri"/>
                <a:ea typeface="Calibri"/>
                <a:cs typeface="Calibri"/>
                <a:sym typeface="Calibri"/>
              </a:rPr>
              <a:t>length_in_m	    http://vocab.nerc.ac.uk/collection/P01/current/OBSINDLX</a:t>
            </a:r>
            <a:endParaRPr/>
          </a:p>
          <a:p>
            <a:r>
              <a:rPr lang="en-US" sz="1800">
                <a:solidFill>
                  <a:schemeClr val="dk1"/>
                </a:solidFill>
                <a:latin typeface="Calibri"/>
                <a:ea typeface="Calibri"/>
                <a:cs typeface="Calibri"/>
                <a:sym typeface="Calibri"/>
              </a:rPr>
              <a:t>Length of specimen	    http://vocab.nerc.ac.uk/collection/P01/current/OBSINDLX</a:t>
            </a:r>
            <a:endParaRPr/>
          </a:p>
          <a:p>
            <a:r>
              <a:rPr lang="en-US" sz="1800" b="1">
                <a:solidFill>
                  <a:schemeClr val="dk1"/>
                </a:solidFill>
                <a:latin typeface="Calibri"/>
                <a:ea typeface="Calibri"/>
                <a:cs typeface="Calibri"/>
                <a:sym typeface="Calibri"/>
              </a:rPr>
              <a:t>…	</a:t>
            </a:r>
            <a:endParaRPr/>
          </a:p>
        </p:txBody>
      </p:sp>
      <p:pic>
        <p:nvPicPr>
          <p:cNvPr id="362" name="Google Shape;362;p32"/>
          <p:cNvPicPr preferRelativeResize="0"/>
          <p:nvPr/>
        </p:nvPicPr>
        <p:blipFill rotWithShape="1">
          <a:blip r:embed="rId3">
            <a:alphaModFix/>
          </a:blip>
          <a:srcRect/>
          <a:stretch/>
        </p:blipFill>
        <p:spPr>
          <a:xfrm>
            <a:off x="1991544" y="857485"/>
            <a:ext cx="5410006" cy="3291088"/>
          </a:xfrm>
          <a:prstGeom prst="rect">
            <a:avLst/>
          </a:prstGeom>
          <a:noFill/>
          <a:ln>
            <a:noFill/>
          </a:ln>
        </p:spPr>
      </p:pic>
      <p:cxnSp>
        <p:nvCxnSpPr>
          <p:cNvPr id="363" name="Google Shape;363;p32"/>
          <p:cNvCxnSpPr/>
          <p:nvPr/>
        </p:nvCxnSpPr>
        <p:spPr>
          <a:xfrm rot="5400000" flipH="1">
            <a:off x="6057066" y="2382854"/>
            <a:ext cx="3030600" cy="933900"/>
          </a:xfrm>
          <a:prstGeom prst="bentConnector3">
            <a:avLst>
              <a:gd name="adj1" fmla="val 100161"/>
            </a:avLst>
          </a:prstGeom>
          <a:noFill/>
          <a:ln w="44450" cap="flat" cmpd="sng">
            <a:solidFill>
              <a:schemeClr val="accent1"/>
            </a:solidFill>
            <a:prstDash val="solid"/>
            <a:miter lim="800000"/>
            <a:headEnd type="none" w="sm" len="sm"/>
            <a:tailEnd type="triangle" w="med" len="med"/>
          </a:ln>
        </p:spPr>
      </p:cxnSp>
      <p:sp>
        <p:nvSpPr>
          <p:cNvPr id="364" name="Google Shape;364;p32"/>
          <p:cNvSpPr/>
          <p:nvPr/>
        </p:nvSpPr>
        <p:spPr>
          <a:xfrm>
            <a:off x="1991544" y="1587893"/>
            <a:ext cx="4752528" cy="200035"/>
          </a:xfrm>
          <a:prstGeom prst="rect">
            <a:avLst/>
          </a:prstGeom>
          <a:noFill/>
          <a:ln w="349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365" name="Google Shape;365;p32"/>
          <p:cNvSpPr/>
          <p:nvPr/>
        </p:nvSpPr>
        <p:spPr>
          <a:xfrm>
            <a:off x="1970718" y="1979948"/>
            <a:ext cx="5421426" cy="508476"/>
          </a:xfrm>
          <a:prstGeom prst="rect">
            <a:avLst/>
          </a:prstGeom>
          <a:noFill/>
          <a:ln w="349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pic>
        <p:nvPicPr>
          <p:cNvPr id="366" name="Google Shape;366;p32"/>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3"/>
          <p:cNvSpPr txBox="1">
            <a:spLocks noGrp="1"/>
          </p:cNvSpPr>
          <p:nvPr>
            <p:ph type="title"/>
          </p:nvPr>
        </p:nvSpPr>
        <p:spPr>
          <a:xfrm>
            <a:off x="649664" y="346273"/>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dirty="0" err="1"/>
              <a:t>DwC</a:t>
            </a:r>
            <a:r>
              <a:rPr lang="en-US" dirty="0"/>
              <a:t> - Event Core</a:t>
            </a:r>
            <a:endParaRPr dirty="0"/>
          </a:p>
        </p:txBody>
      </p:sp>
      <p:sp>
        <p:nvSpPr>
          <p:cNvPr id="215" name="Google Shape;215;p23"/>
          <p:cNvSpPr txBox="1">
            <a:spLocks noGrp="1"/>
          </p:cNvSpPr>
          <p:nvPr>
            <p:ph type="body" idx="1"/>
          </p:nvPr>
        </p:nvSpPr>
        <p:spPr>
          <a:xfrm>
            <a:off x="743932" y="1671836"/>
            <a:ext cx="10515600" cy="4351338"/>
          </a:xfrm>
          <a:prstGeom prst="rect">
            <a:avLst/>
          </a:prstGeom>
          <a:noFill/>
          <a:ln>
            <a:noFill/>
          </a:ln>
        </p:spPr>
        <p:txBody>
          <a:bodyPr spcFirstLastPara="1" wrap="square" lIns="91425" tIns="45700" rIns="91425" bIns="45700" anchor="t" anchorCtr="0">
            <a:noAutofit/>
          </a:bodyPr>
          <a:lstStyle/>
          <a:p>
            <a:pPr marL="0" indent="0">
              <a:spcBef>
                <a:spcPts val="0"/>
              </a:spcBef>
              <a:buSzPts val="2800"/>
              <a:buNone/>
            </a:pPr>
            <a:r>
              <a:rPr lang="en-US" dirty="0" err="1"/>
              <a:t>Quand</a:t>
            </a:r>
            <a:r>
              <a:rPr lang="en-US" dirty="0"/>
              <a:t> </a:t>
            </a:r>
            <a:r>
              <a:rPr lang="en-US" dirty="0" err="1"/>
              <a:t>utiliser</a:t>
            </a:r>
            <a:r>
              <a:rPr lang="en-US" dirty="0"/>
              <a:t> Event Core?</a:t>
            </a:r>
          </a:p>
          <a:p>
            <a:pPr marL="228600" indent="-228600">
              <a:buSzPts val="2800"/>
            </a:pPr>
            <a:r>
              <a:rPr lang="fr-CA" dirty="0"/>
              <a:t>Lorsque l'ensemble de données contient des mesures abiotiques ou d'autres mesures biologiques liées à un échantillon entier (pas un seul spécimen)</a:t>
            </a:r>
            <a:endParaRPr lang="en-US" dirty="0"/>
          </a:p>
          <a:p>
            <a:pPr marL="228600" indent="-228600">
              <a:buSzPts val="2800"/>
            </a:pPr>
            <a:r>
              <a:rPr lang="fr-CA" dirty="0"/>
              <a:t>Lorsque des détails spécifiques sont connus sur la manière dont un échantillon biologique a été prélevé et traité.</a:t>
            </a:r>
            <a:endParaRPr lang="en-US" dirty="0"/>
          </a:p>
          <a:p>
            <a:pPr marL="228600" indent="-228600">
              <a:buSzPts val="2800"/>
            </a:pPr>
            <a:r>
              <a:rPr lang="fr-CA" dirty="0" err="1"/>
              <a:t>Event</a:t>
            </a:r>
            <a:r>
              <a:rPr lang="fr-CA" dirty="0"/>
              <a:t> </a:t>
            </a:r>
            <a:r>
              <a:rPr lang="fr-CA" dirty="0" err="1"/>
              <a:t>Core</a:t>
            </a:r>
            <a:r>
              <a:rPr lang="fr-CA" dirty="0"/>
              <a:t> doit être utilisé en combinaison avec l'extension d'occurrence et l'extension </a:t>
            </a:r>
            <a:r>
              <a:rPr lang="fr-CA" dirty="0" err="1"/>
              <a:t>ExtendedMeasurementOrFact</a:t>
            </a:r>
            <a:r>
              <a:rPr lang="fr-CA" dirty="0"/>
              <a:t>.</a:t>
            </a:r>
            <a:endParaRPr dirty="0"/>
          </a:p>
        </p:txBody>
      </p:sp>
      <p:pic>
        <p:nvPicPr>
          <p:cNvPr id="216" name="Google Shape;216;p23"/>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dirty="0" err="1"/>
              <a:t>DwC</a:t>
            </a:r>
            <a:r>
              <a:rPr lang="en-US" dirty="0"/>
              <a:t> - Occurrence Core</a:t>
            </a:r>
            <a:endParaRPr dirty="0"/>
          </a:p>
        </p:txBody>
      </p:sp>
      <p:sp>
        <p:nvSpPr>
          <p:cNvPr id="121" name="Google Shape;121;p16"/>
          <p:cNvSpPr txBox="1">
            <a:spLocks noGrp="1"/>
          </p:cNvSpPr>
          <p:nvPr>
            <p:ph type="body" idx="1"/>
          </p:nvPr>
        </p:nvSpPr>
        <p:spPr>
          <a:xfrm>
            <a:off x="838200" y="1552356"/>
            <a:ext cx="10515600" cy="4351338"/>
          </a:xfrm>
          <a:prstGeom prst="rect">
            <a:avLst/>
          </a:prstGeom>
          <a:noFill/>
          <a:ln>
            <a:noFill/>
          </a:ln>
        </p:spPr>
        <p:txBody>
          <a:bodyPr spcFirstLastPara="1" wrap="square" lIns="91425" tIns="45700" rIns="91425" bIns="45700" anchor="t" anchorCtr="0">
            <a:noAutofit/>
          </a:bodyPr>
          <a:lstStyle/>
          <a:p>
            <a:pPr marL="0" indent="0">
              <a:spcBef>
                <a:spcPts val="0"/>
              </a:spcBef>
              <a:buSzPts val="1600"/>
              <a:buNone/>
            </a:pPr>
            <a:r>
              <a:rPr lang="en-US" sz="1800" dirty="0" err="1"/>
              <a:t>Quand</a:t>
            </a:r>
            <a:r>
              <a:rPr lang="en-US" sz="1800" dirty="0"/>
              <a:t> </a:t>
            </a:r>
            <a:r>
              <a:rPr lang="en-US" sz="1800" dirty="0" err="1"/>
              <a:t>utiliser</a:t>
            </a:r>
            <a:r>
              <a:rPr lang="en-US" sz="1800" dirty="0"/>
              <a:t> Occurrence Core?</a:t>
            </a:r>
            <a:endParaRPr lang="fr-CA" sz="1800" dirty="0"/>
          </a:p>
          <a:p>
            <a:pPr marL="228600" indent="-228600">
              <a:buSzPts val="1600"/>
            </a:pPr>
            <a:r>
              <a:rPr lang="fr-CA" sz="1600" dirty="0"/>
              <a:t>Aucune information disponible sur la manière dont les données ont été échantillonnées ou les échantillons ont été traités.</a:t>
            </a:r>
          </a:p>
          <a:p>
            <a:pPr marL="228600" indent="-228600">
              <a:buSzPts val="1600"/>
            </a:pPr>
            <a:r>
              <a:rPr lang="fr-CA" sz="1600" dirty="0"/>
              <a:t>Aucune mesure abiotique n'est prise ou fournie.</a:t>
            </a:r>
            <a:endParaRPr lang="en-US" dirty="0"/>
          </a:p>
          <a:p>
            <a:pPr marL="228600" indent="-228600">
              <a:buSzPts val="1600"/>
            </a:pPr>
            <a:r>
              <a:rPr lang="fr-CA" sz="1600" dirty="0"/>
              <a:t>Les mesures biologiques sont effectuées sur des spécimens individuels (chaque spécimen est un seul enregistrement d'occurrence).</a:t>
            </a:r>
          </a:p>
          <a:p>
            <a:pPr marL="228600" indent="-228600">
              <a:buSzPts val="1600"/>
            </a:pPr>
            <a:r>
              <a:rPr lang="fr-CA" sz="1600" dirty="0"/>
              <a:t>C'est souvent le cas pour les collections de musées, les citations d'occurrences de la littérature, les observations individuelles</a:t>
            </a:r>
            <a:r>
              <a:rPr lang="en-US" sz="1600" dirty="0"/>
              <a:t>.</a:t>
            </a:r>
          </a:p>
          <a:p>
            <a:pPr marL="0" indent="0">
              <a:buSzPts val="1600"/>
              <a:buNone/>
            </a:pPr>
            <a:r>
              <a:rPr lang="en-US" sz="1600" b="1" dirty="0"/>
              <a:t>Les 8 </a:t>
            </a:r>
            <a:r>
              <a:rPr lang="en-US" sz="1600" b="1" dirty="0" err="1"/>
              <a:t>termes</a:t>
            </a:r>
            <a:r>
              <a:rPr lang="en-US" sz="1600" b="1" dirty="0"/>
              <a:t> </a:t>
            </a:r>
            <a:r>
              <a:rPr lang="en-US" sz="1600" b="1" dirty="0" err="1"/>
              <a:t>DwC</a:t>
            </a:r>
            <a:r>
              <a:rPr lang="en-US" sz="1600" b="1" dirty="0"/>
              <a:t> </a:t>
            </a:r>
            <a:r>
              <a:rPr lang="en-US" sz="1600" b="1" dirty="0" err="1"/>
              <a:t>obligatoires</a:t>
            </a:r>
            <a:r>
              <a:rPr lang="en-US" sz="1600" b="1" dirty="0"/>
              <a:t> pour “Occurrence Core”</a:t>
            </a:r>
            <a:endParaRPr b="1" dirty="0"/>
          </a:p>
        </p:txBody>
      </p:sp>
      <p:graphicFrame>
        <p:nvGraphicFramePr>
          <p:cNvPr id="122" name="Google Shape;122;p16"/>
          <p:cNvGraphicFramePr/>
          <p:nvPr/>
        </p:nvGraphicFramePr>
        <p:xfrm>
          <a:off x="838200" y="4328272"/>
          <a:ext cx="9786800" cy="1983600"/>
        </p:xfrm>
        <a:graphic>
          <a:graphicData uri="http://schemas.openxmlformats.org/drawingml/2006/table">
            <a:tbl>
              <a:tblPr>
                <a:noFill/>
                <a:tableStyleId>{C539F650-E1D3-432D-80FD-D8F09C15E14C}</a:tableStyleId>
              </a:tblPr>
              <a:tblGrid>
                <a:gridCol w="1158350">
                  <a:extLst>
                    <a:ext uri="{9D8B030D-6E8A-4147-A177-3AD203B41FA5}">
                      <a16:colId xmlns:a16="http://schemas.microsoft.com/office/drawing/2014/main" val="20000"/>
                    </a:ext>
                  </a:extLst>
                </a:gridCol>
                <a:gridCol w="2365700">
                  <a:extLst>
                    <a:ext uri="{9D8B030D-6E8A-4147-A177-3AD203B41FA5}">
                      <a16:colId xmlns:a16="http://schemas.microsoft.com/office/drawing/2014/main" val="20001"/>
                    </a:ext>
                  </a:extLst>
                </a:gridCol>
                <a:gridCol w="1158350">
                  <a:extLst>
                    <a:ext uri="{9D8B030D-6E8A-4147-A177-3AD203B41FA5}">
                      <a16:colId xmlns:a16="http://schemas.microsoft.com/office/drawing/2014/main" val="20002"/>
                    </a:ext>
                  </a:extLst>
                </a:gridCol>
                <a:gridCol w="640850">
                  <a:extLst>
                    <a:ext uri="{9D8B030D-6E8A-4147-A177-3AD203B41FA5}">
                      <a16:colId xmlns:a16="http://schemas.microsoft.com/office/drawing/2014/main" val="20003"/>
                    </a:ext>
                  </a:extLst>
                </a:gridCol>
                <a:gridCol w="1158350">
                  <a:extLst>
                    <a:ext uri="{9D8B030D-6E8A-4147-A177-3AD203B41FA5}">
                      <a16:colId xmlns:a16="http://schemas.microsoft.com/office/drawing/2014/main" val="20004"/>
                    </a:ext>
                  </a:extLst>
                </a:gridCol>
                <a:gridCol w="1158350">
                  <a:extLst>
                    <a:ext uri="{9D8B030D-6E8A-4147-A177-3AD203B41FA5}">
                      <a16:colId xmlns:a16="http://schemas.microsoft.com/office/drawing/2014/main" val="20005"/>
                    </a:ext>
                  </a:extLst>
                </a:gridCol>
                <a:gridCol w="988500">
                  <a:extLst>
                    <a:ext uri="{9D8B030D-6E8A-4147-A177-3AD203B41FA5}">
                      <a16:colId xmlns:a16="http://schemas.microsoft.com/office/drawing/2014/main" val="20006"/>
                    </a:ext>
                  </a:extLst>
                </a:gridCol>
                <a:gridCol w="1158350">
                  <a:extLst>
                    <a:ext uri="{9D8B030D-6E8A-4147-A177-3AD203B41FA5}">
                      <a16:colId xmlns:a16="http://schemas.microsoft.com/office/drawing/2014/main" val="20007"/>
                    </a:ext>
                  </a:extLst>
                </a:gridCol>
              </a:tblGrid>
              <a:tr h="206200">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scientificName</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scientificNameID</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occurrenceID</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eventDate</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decimalLatitude</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decimalLongitude</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occurrenceStatus</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basisOfRecord</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Arca zebra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urn:lsid:marinespecies.org:taxname:420713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Perna viridis</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urn:lsid:marinespecies.org:taxname:367822</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MCNUSB_002</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Phyllonotus pomum</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urn:lsid:marinespecies.org:taxname:419944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Strombus pugilis</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urn:lsid:marinespecies.org:taxname:419695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MCNUSB_047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10.8737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-63.8805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Trachycardium</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urn:lsid:marinespecies.org:taxname:203976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MCNUSB_075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10.8477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-68.2424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Chione cancellata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urn:lsid:marinespecies.org:taxname:397040</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10.6886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-63.8514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Atrina seminuda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urn:lsid:marinespecies.org:taxname:420740</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10.6886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-63.8514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Lyropecten </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urn:lsid:marinespecies.org:taxname:203879</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pic>
        <p:nvPicPr>
          <p:cNvPr id="123" name="Google Shape;123;p16"/>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4"/>
          <p:cNvSpPr txBox="1">
            <a:spLocks noGrp="1"/>
          </p:cNvSpPr>
          <p:nvPr>
            <p:ph type="title"/>
          </p:nvPr>
        </p:nvSpPr>
        <p:spPr>
          <a:xfrm>
            <a:off x="838200" y="365127"/>
            <a:ext cx="11083724" cy="1325563"/>
          </a:xfrm>
          <a:prstGeom prst="rect">
            <a:avLst/>
          </a:prstGeom>
          <a:noFill/>
          <a:ln>
            <a:noFill/>
          </a:ln>
        </p:spPr>
        <p:txBody>
          <a:bodyPr spcFirstLastPara="1" wrap="square" lIns="91425" tIns="45700" rIns="91425" bIns="45700" anchor="ctr" anchorCtr="0">
            <a:noAutofit/>
          </a:bodyPr>
          <a:lstStyle/>
          <a:p>
            <a:pPr>
              <a:buSzPts val="4400"/>
            </a:pPr>
            <a:r>
              <a:rPr lang="en-US" dirty="0" err="1"/>
              <a:t>DwC</a:t>
            </a:r>
            <a:r>
              <a:rPr lang="en-US" dirty="0"/>
              <a:t>- </a:t>
            </a:r>
            <a:r>
              <a:rPr lang="en-US" dirty="0" err="1"/>
              <a:t>ExtendedMeasurementOrFact</a:t>
            </a:r>
            <a:r>
              <a:rPr lang="en-US" dirty="0"/>
              <a:t> (</a:t>
            </a:r>
            <a:r>
              <a:rPr lang="en-US" dirty="0" err="1"/>
              <a:t>eMoF</a:t>
            </a:r>
            <a:r>
              <a:rPr lang="en-US" dirty="0"/>
              <a:t>)</a:t>
            </a:r>
            <a:endParaRPr dirty="0"/>
          </a:p>
        </p:txBody>
      </p:sp>
      <p:sp>
        <p:nvSpPr>
          <p:cNvPr id="222" name="Google Shape;222;p24"/>
          <p:cNvSpPr txBox="1">
            <a:spLocks noGrp="1"/>
          </p:cNvSpPr>
          <p:nvPr>
            <p:ph type="body" idx="1"/>
          </p:nvPr>
        </p:nvSpPr>
        <p:spPr>
          <a:xfrm>
            <a:off x="254650" y="1559375"/>
            <a:ext cx="11667300" cy="5522100"/>
          </a:xfrm>
          <a:prstGeom prst="rect">
            <a:avLst/>
          </a:prstGeom>
          <a:noFill/>
          <a:ln>
            <a:noFill/>
          </a:ln>
        </p:spPr>
        <p:txBody>
          <a:bodyPr spcFirstLastPara="1" wrap="square" lIns="91425" tIns="45700" rIns="91425" bIns="45700" anchor="t" anchorCtr="0">
            <a:noAutofit/>
          </a:bodyPr>
          <a:lstStyle/>
          <a:p>
            <a:pPr marL="0" indent="0">
              <a:spcBef>
                <a:spcPts val="0"/>
              </a:spcBef>
              <a:buSzPts val="2800"/>
              <a:buNone/>
            </a:pPr>
            <a:r>
              <a:rPr lang="en-US" dirty="0" err="1"/>
              <a:t>L’extension</a:t>
            </a:r>
            <a:r>
              <a:rPr lang="en-US" dirty="0"/>
              <a:t> </a:t>
            </a:r>
            <a:r>
              <a:rPr lang="en-US" dirty="0" err="1"/>
              <a:t>eMoF</a:t>
            </a:r>
            <a:r>
              <a:rPr lang="en-US" dirty="0"/>
              <a:t> </a:t>
            </a:r>
            <a:r>
              <a:rPr lang="en-US" dirty="0" err="1"/>
              <a:t>est</a:t>
            </a:r>
            <a:r>
              <a:rPr lang="en-US" dirty="0"/>
              <a:t> </a:t>
            </a:r>
            <a:r>
              <a:rPr lang="en-US" dirty="0" err="1"/>
              <a:t>utilisé</a:t>
            </a:r>
            <a:r>
              <a:rPr lang="en-US" dirty="0"/>
              <a:t> pour stocker:</a:t>
            </a:r>
          </a:p>
          <a:p>
            <a:pPr marL="0" indent="0">
              <a:spcBef>
                <a:spcPts val="0"/>
              </a:spcBef>
              <a:buSzPts val="2800"/>
              <a:buNone/>
            </a:pPr>
            <a:endParaRPr lang="fr-CA" dirty="0"/>
          </a:p>
          <a:p>
            <a:pPr marL="228600" indent="-228600">
              <a:buSzPts val="2800"/>
            </a:pPr>
            <a:r>
              <a:rPr lang="fr-CA" sz="2000" dirty="0"/>
              <a:t>Quantifications des organismes (p. Ex. Dénombrements, abondance, biomasse,% de couverture vivante, etc.)</a:t>
            </a:r>
          </a:p>
          <a:p>
            <a:pPr marL="228600" indent="-228600">
              <a:buSzPts val="2800"/>
            </a:pPr>
            <a:r>
              <a:rPr lang="fr-CA" sz="2000" dirty="0"/>
              <a:t>La biométrie des espèces (par exemple, la longueur du corps, le poids, etc.)</a:t>
            </a:r>
          </a:p>
          <a:p>
            <a:pPr marL="228600" indent="-228600">
              <a:buSzPts val="2800"/>
            </a:pPr>
            <a:r>
              <a:rPr lang="fr-CA" sz="2000" dirty="0"/>
              <a:t>Faits documentant un spécimen (par exemple, sexe, vie, vivant / mort, comportement, caractère envahissant, etc.)</a:t>
            </a:r>
          </a:p>
          <a:p>
            <a:pPr marL="228600" indent="-228600">
              <a:buSzPts val="2800"/>
            </a:pPr>
            <a:r>
              <a:rPr lang="fr-CA" sz="2000" dirty="0"/>
              <a:t>Mesures abiotiques (p. Ex. Température, salinité, oxygène, granulométrie des sédiments, caractéristiques de l'habitat)</a:t>
            </a:r>
          </a:p>
          <a:p>
            <a:pPr marL="228600" indent="-228600">
              <a:buSzPts val="2800"/>
            </a:pPr>
            <a:r>
              <a:rPr lang="fr-CA" sz="2000" dirty="0"/>
              <a:t>Faits documentant l'activité d'échantillonnage (par exemple, dispositif d'échantillonnage, zone échantillonnée, volume échantillonné, maillage du tamis).</a:t>
            </a:r>
            <a:endParaRPr sz="2000" dirty="0"/>
          </a:p>
        </p:txBody>
      </p:sp>
      <p:pic>
        <p:nvPicPr>
          <p:cNvPr id="223" name="Google Shape;223;p24"/>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7"/>
          <p:cNvSpPr txBox="1">
            <a:spLocks noGrp="1"/>
          </p:cNvSpPr>
          <p:nvPr>
            <p:ph type="title"/>
          </p:nvPr>
        </p:nvSpPr>
        <p:spPr>
          <a:xfrm>
            <a:off x="869581" y="197662"/>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dirty="0" err="1"/>
              <a:t>DwC</a:t>
            </a:r>
            <a:r>
              <a:rPr lang="en-US" dirty="0"/>
              <a:t> – Extension Occurrence Core + </a:t>
            </a:r>
            <a:r>
              <a:rPr lang="en-US" dirty="0" err="1"/>
              <a:t>eMoF</a:t>
            </a:r>
            <a:endParaRPr dirty="0"/>
          </a:p>
        </p:txBody>
      </p:sp>
      <p:sp>
        <p:nvSpPr>
          <p:cNvPr id="129" name="Google Shape;129;p17"/>
          <p:cNvSpPr txBox="1">
            <a:spLocks noGrp="1"/>
          </p:cNvSpPr>
          <p:nvPr>
            <p:ph type="body" idx="1"/>
          </p:nvPr>
        </p:nvSpPr>
        <p:spPr>
          <a:xfrm>
            <a:off x="973467" y="1389783"/>
            <a:ext cx="10515600" cy="532093"/>
          </a:xfrm>
          <a:prstGeom prst="rect">
            <a:avLst/>
          </a:prstGeom>
          <a:noFill/>
          <a:ln>
            <a:noFill/>
          </a:ln>
        </p:spPr>
        <p:txBody>
          <a:bodyPr spcFirstLastPara="1" wrap="square" lIns="91425" tIns="45700" rIns="91425" bIns="45700" anchor="t" anchorCtr="0">
            <a:noAutofit/>
          </a:bodyPr>
          <a:lstStyle/>
          <a:p>
            <a:pPr marL="285750" indent="-285750">
              <a:spcBef>
                <a:spcPts val="0"/>
              </a:spcBef>
              <a:buSzPts val="1600"/>
            </a:pPr>
            <a:r>
              <a:rPr lang="fr-CA" sz="1800" dirty="0"/>
              <a:t>Occurrences et mesures effectuées sur des échantillons individuels, par ex. la taille du corps, le nombre, le poids humide, le stade de la vie, etc.</a:t>
            </a:r>
            <a:endParaRPr sz="1800" dirty="0"/>
          </a:p>
        </p:txBody>
      </p:sp>
      <p:graphicFrame>
        <p:nvGraphicFramePr>
          <p:cNvPr id="130" name="Google Shape;130;p17"/>
          <p:cNvGraphicFramePr/>
          <p:nvPr/>
        </p:nvGraphicFramePr>
        <p:xfrm>
          <a:off x="869581" y="2286002"/>
          <a:ext cx="9786800" cy="1983600"/>
        </p:xfrm>
        <a:graphic>
          <a:graphicData uri="http://schemas.openxmlformats.org/drawingml/2006/table">
            <a:tbl>
              <a:tblPr>
                <a:noFill/>
                <a:tableStyleId>{C539F650-E1D3-432D-80FD-D8F09C15E14C}</a:tableStyleId>
              </a:tblPr>
              <a:tblGrid>
                <a:gridCol w="1158350">
                  <a:extLst>
                    <a:ext uri="{9D8B030D-6E8A-4147-A177-3AD203B41FA5}">
                      <a16:colId xmlns:a16="http://schemas.microsoft.com/office/drawing/2014/main" val="20000"/>
                    </a:ext>
                  </a:extLst>
                </a:gridCol>
                <a:gridCol w="2365700">
                  <a:extLst>
                    <a:ext uri="{9D8B030D-6E8A-4147-A177-3AD203B41FA5}">
                      <a16:colId xmlns:a16="http://schemas.microsoft.com/office/drawing/2014/main" val="20001"/>
                    </a:ext>
                  </a:extLst>
                </a:gridCol>
                <a:gridCol w="1158350">
                  <a:extLst>
                    <a:ext uri="{9D8B030D-6E8A-4147-A177-3AD203B41FA5}">
                      <a16:colId xmlns:a16="http://schemas.microsoft.com/office/drawing/2014/main" val="20002"/>
                    </a:ext>
                  </a:extLst>
                </a:gridCol>
                <a:gridCol w="640850">
                  <a:extLst>
                    <a:ext uri="{9D8B030D-6E8A-4147-A177-3AD203B41FA5}">
                      <a16:colId xmlns:a16="http://schemas.microsoft.com/office/drawing/2014/main" val="20003"/>
                    </a:ext>
                  </a:extLst>
                </a:gridCol>
                <a:gridCol w="1158350">
                  <a:extLst>
                    <a:ext uri="{9D8B030D-6E8A-4147-A177-3AD203B41FA5}">
                      <a16:colId xmlns:a16="http://schemas.microsoft.com/office/drawing/2014/main" val="20004"/>
                    </a:ext>
                  </a:extLst>
                </a:gridCol>
                <a:gridCol w="1158350">
                  <a:extLst>
                    <a:ext uri="{9D8B030D-6E8A-4147-A177-3AD203B41FA5}">
                      <a16:colId xmlns:a16="http://schemas.microsoft.com/office/drawing/2014/main" val="20005"/>
                    </a:ext>
                  </a:extLst>
                </a:gridCol>
                <a:gridCol w="988500">
                  <a:extLst>
                    <a:ext uri="{9D8B030D-6E8A-4147-A177-3AD203B41FA5}">
                      <a16:colId xmlns:a16="http://schemas.microsoft.com/office/drawing/2014/main" val="20006"/>
                    </a:ext>
                  </a:extLst>
                </a:gridCol>
                <a:gridCol w="1158350">
                  <a:extLst>
                    <a:ext uri="{9D8B030D-6E8A-4147-A177-3AD203B41FA5}">
                      <a16:colId xmlns:a16="http://schemas.microsoft.com/office/drawing/2014/main" val="20007"/>
                    </a:ext>
                  </a:extLst>
                </a:gridCol>
              </a:tblGrid>
              <a:tr h="206200">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scientificName</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scientificNameID</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occurrenceID</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eventDate</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decimalLatitude</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decimalLongitude</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occurrenceStatus</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basisOfRecord</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Arca zebra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urn:lsid:marinespecies.org:taxname:420713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Perna viridis</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urn:lsid:marinespecies.org:taxname:367822</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MCNUSB_002</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Phyllonotus pomum</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urn:lsid:marinespecies.org:taxname:419944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Strombus pugilis</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urn:lsid:marinespecies.org:taxname:419695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MCNUSB_047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10.8737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-63.8805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Trachycardium</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urn:lsid:marinespecies.org:taxname:203976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MCNUSB_075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10.8477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-68.2424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Chione cancellata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urn:lsid:marinespecies.org:taxname:397040</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10.6886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-63.8514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Atrina seminuda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urn:lsid:marinespecies.org:taxname:420740</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10.6886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-63.8514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Lyropecten </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urn:lsid:marinespecies.org:taxname:203879</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dirty="0">
                          <a:solidFill>
                            <a:srgbClr val="000000"/>
                          </a:solidFill>
                          <a:latin typeface="Calibri"/>
                          <a:ea typeface="Calibri"/>
                          <a:cs typeface="Calibri"/>
                          <a:sym typeface="Calibri"/>
                        </a:rPr>
                        <a:t>10.7413</a:t>
                      </a:r>
                      <a:endParaRPr dirty="0"/>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dirty="0" err="1">
                          <a:solidFill>
                            <a:srgbClr val="000000"/>
                          </a:solidFill>
                          <a:latin typeface="Calibri"/>
                          <a:ea typeface="Calibri"/>
                          <a:cs typeface="Calibri"/>
                          <a:sym typeface="Calibri"/>
                        </a:rPr>
                        <a:t>PreservedSpecimen</a:t>
                      </a:r>
                      <a:endParaRPr sz="1000" b="0" u="none" strike="noStrike" cap="none" dirty="0">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graphicFrame>
        <p:nvGraphicFramePr>
          <p:cNvPr id="131" name="Google Shape;131;p17"/>
          <p:cNvGraphicFramePr/>
          <p:nvPr>
            <p:extLst>
              <p:ext uri="{D42A27DB-BD31-4B8C-83A1-F6EECF244321}">
                <p14:modId xmlns:p14="http://schemas.microsoft.com/office/powerpoint/2010/main" val="1317777041"/>
              </p:ext>
            </p:extLst>
          </p:nvPr>
        </p:nvGraphicFramePr>
        <p:xfrm>
          <a:off x="869582" y="5032379"/>
          <a:ext cx="10959725" cy="1301800"/>
        </p:xfrm>
        <a:graphic>
          <a:graphicData uri="http://schemas.openxmlformats.org/drawingml/2006/table">
            <a:tbl>
              <a:tblPr>
                <a:noFill/>
                <a:tableStyleId>{C539F650-E1D3-432D-80FD-D8F09C15E14C}</a:tableStyleId>
              </a:tblPr>
              <a:tblGrid>
                <a:gridCol w="962250">
                  <a:extLst>
                    <a:ext uri="{9D8B030D-6E8A-4147-A177-3AD203B41FA5}">
                      <a16:colId xmlns:a16="http://schemas.microsoft.com/office/drawing/2014/main" val="20000"/>
                    </a:ext>
                  </a:extLst>
                </a:gridCol>
                <a:gridCol w="1232375">
                  <a:extLst>
                    <a:ext uri="{9D8B030D-6E8A-4147-A177-3AD203B41FA5}">
                      <a16:colId xmlns:a16="http://schemas.microsoft.com/office/drawing/2014/main" val="20001"/>
                    </a:ext>
                  </a:extLst>
                </a:gridCol>
                <a:gridCol w="3179700">
                  <a:extLst>
                    <a:ext uri="{9D8B030D-6E8A-4147-A177-3AD203B41FA5}">
                      <a16:colId xmlns:a16="http://schemas.microsoft.com/office/drawing/2014/main" val="20002"/>
                    </a:ext>
                  </a:extLst>
                </a:gridCol>
                <a:gridCol w="770500">
                  <a:extLst>
                    <a:ext uri="{9D8B030D-6E8A-4147-A177-3AD203B41FA5}">
                      <a16:colId xmlns:a16="http://schemas.microsoft.com/office/drawing/2014/main" val="20003"/>
                    </a:ext>
                  </a:extLst>
                </a:gridCol>
                <a:gridCol w="794075">
                  <a:extLst>
                    <a:ext uri="{9D8B030D-6E8A-4147-A177-3AD203B41FA5}">
                      <a16:colId xmlns:a16="http://schemas.microsoft.com/office/drawing/2014/main" val="20004"/>
                    </a:ext>
                  </a:extLst>
                </a:gridCol>
                <a:gridCol w="782050">
                  <a:extLst>
                    <a:ext uri="{9D8B030D-6E8A-4147-A177-3AD203B41FA5}">
                      <a16:colId xmlns:a16="http://schemas.microsoft.com/office/drawing/2014/main" val="20005"/>
                    </a:ext>
                  </a:extLst>
                </a:gridCol>
                <a:gridCol w="3238775">
                  <a:extLst>
                    <a:ext uri="{9D8B030D-6E8A-4147-A177-3AD203B41FA5}">
                      <a16:colId xmlns:a16="http://schemas.microsoft.com/office/drawing/2014/main" val="20006"/>
                    </a:ext>
                  </a:extLst>
                </a:gridCol>
              </a:tblGrid>
              <a:tr h="139100">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occurrenceID</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dirty="0" err="1">
                          <a:solidFill>
                            <a:srgbClr val="000000"/>
                          </a:solidFill>
                          <a:latin typeface="Calibri"/>
                          <a:ea typeface="Calibri"/>
                          <a:cs typeface="Calibri"/>
                          <a:sym typeface="Calibri"/>
                        </a:rPr>
                        <a:t>measurementType</a:t>
                      </a:r>
                      <a:endParaRPr dirty="0"/>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measurementTypeID</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measurementValue</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measurementValueID</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measurementUnit</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measurementUnitID</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MCNUSB_001</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Length</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3"/>
                        </a:rPr>
                        <a:t>http://vocab.nerc.ac.uk/collection/P01/current/OBSINDLX</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4</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cm</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4"/>
                        </a:rPr>
                        <a:t>http://vocab.nerc.ac.uk/collection/P06/current/ULCM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MCNUSB_001</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Wetweightbiomass</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5"/>
                        </a:rPr>
                        <a:t>http://vocab.nerc.ac.uk/collection/P01/current/OWETBM01</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gr</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6"/>
                        </a:rPr>
                        <a:t>http://vocab.nerc.ac.uk/collection/P06/current/UGRM/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MCNUSB_002</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Length</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3"/>
                        </a:rPr>
                        <a:t>http://vocab.nerc.ac.uk/collection/P01/current/OBSINDLX</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3</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cm</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4"/>
                        </a:rPr>
                        <a:t>http://vocab.nerc.ac.uk/collection/P06/current/ULCM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MCNUSB_002</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Wetweightbiomass</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5"/>
                        </a:rPr>
                        <a:t>http://vocab.nerc.ac.uk/collection/P01/current/OWETBM01</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15</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gr</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6"/>
                        </a:rPr>
                        <a:t>http://vocab.nerc.ac.uk/collection/P06/current/UGRM/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MCNUSB_003</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Length</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3"/>
                        </a:rPr>
                        <a:t>http://vocab.nerc.ac.uk/collection/P01/current/OBSINDLX</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8</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cm</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4"/>
                        </a:rPr>
                        <a:t>http://vocab.nerc.ac.uk/collection/P06/current/ULCM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MCNUSB_003</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Wetweightbiomass</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5"/>
                        </a:rPr>
                        <a:t>http://vocab.nerc.ac.uk/collection/P01/current/OWETBM01</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80</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gr</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dirty="0">
                          <a:solidFill>
                            <a:schemeClr val="hlink"/>
                          </a:solidFill>
                          <a:latin typeface="Calibri"/>
                          <a:ea typeface="Calibri"/>
                          <a:cs typeface="Calibri"/>
                          <a:sym typeface="Calibri"/>
                          <a:hlinkClick r:id="rId6"/>
                        </a:rPr>
                        <a:t>http://vocab.nerc.ac.uk/collection/P06/current/UGRM/</a:t>
                      </a:r>
                      <a:endParaRPr sz="1000" b="0" u="sng" strike="noStrike" cap="none" dirty="0">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cxnSp>
        <p:nvCxnSpPr>
          <p:cNvPr id="132" name="Google Shape;132;p17"/>
          <p:cNvCxnSpPr/>
          <p:nvPr/>
        </p:nvCxnSpPr>
        <p:spPr>
          <a:xfrm flipH="1">
            <a:off x="869717" y="4668253"/>
            <a:ext cx="2679600" cy="1014900"/>
          </a:xfrm>
          <a:prstGeom prst="bentConnector3">
            <a:avLst>
              <a:gd name="adj1" fmla="val 108536"/>
            </a:avLst>
          </a:prstGeom>
          <a:noFill/>
          <a:ln w="38100" cap="flat" cmpd="sng">
            <a:solidFill>
              <a:srgbClr val="FF0000"/>
            </a:solidFill>
            <a:prstDash val="solid"/>
            <a:miter lim="800000"/>
            <a:headEnd type="none" w="sm" len="sm"/>
            <a:tailEnd type="triangle" w="med" len="med"/>
          </a:ln>
        </p:spPr>
      </p:cxnSp>
      <p:cxnSp>
        <p:nvCxnSpPr>
          <p:cNvPr id="133" name="Google Shape;133;p17"/>
          <p:cNvCxnSpPr/>
          <p:nvPr/>
        </p:nvCxnSpPr>
        <p:spPr>
          <a:xfrm rot="10800000" flipH="1">
            <a:off x="3549317" y="4204753"/>
            <a:ext cx="1191000" cy="463500"/>
          </a:xfrm>
          <a:prstGeom prst="bentConnector3">
            <a:avLst>
              <a:gd name="adj1" fmla="val 99506"/>
            </a:avLst>
          </a:prstGeom>
          <a:noFill/>
          <a:ln w="38100" cap="flat" cmpd="sng">
            <a:solidFill>
              <a:srgbClr val="FF0000"/>
            </a:solidFill>
            <a:prstDash val="solid"/>
            <a:miter lim="800000"/>
            <a:headEnd type="none" w="sm" len="sm"/>
            <a:tailEnd type="triangle" w="med" len="med"/>
          </a:ln>
        </p:spPr>
      </p:cxnSp>
      <p:pic>
        <p:nvPicPr>
          <p:cNvPr id="134" name="Google Shape;134;p17"/>
          <p:cNvPicPr preferRelativeResize="0"/>
          <p:nvPr/>
        </p:nvPicPr>
        <p:blipFill rotWithShape="1">
          <a:blip r:embed="rId7">
            <a:alphaModFix/>
          </a:blip>
          <a:srcRect/>
          <a:stretch/>
        </p:blipFill>
        <p:spPr>
          <a:xfrm>
            <a:off x="11489067" y="6428728"/>
            <a:ext cx="537600" cy="3370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0"/>
          <p:cNvSpPr txBox="1">
            <a:spLocks noGrp="1"/>
          </p:cNvSpPr>
          <p:nvPr>
            <p:ph type="title"/>
          </p:nvPr>
        </p:nvSpPr>
        <p:spPr>
          <a:xfrm>
            <a:off x="838199" y="262995"/>
            <a:ext cx="10597055" cy="1325563"/>
          </a:xfrm>
          <a:prstGeom prst="rect">
            <a:avLst/>
          </a:prstGeom>
          <a:noFill/>
          <a:ln>
            <a:noFill/>
          </a:ln>
        </p:spPr>
        <p:txBody>
          <a:bodyPr spcFirstLastPara="1" wrap="square" lIns="91425" tIns="45700" rIns="91425" bIns="45700" anchor="ctr" anchorCtr="0">
            <a:noAutofit/>
          </a:bodyPr>
          <a:lstStyle/>
          <a:p>
            <a:pPr>
              <a:buSzPts val="4400"/>
            </a:pPr>
            <a:r>
              <a:rPr lang="en-US" dirty="0" err="1"/>
              <a:t>DwC</a:t>
            </a:r>
            <a:r>
              <a:rPr lang="en-US" dirty="0"/>
              <a:t> – Extension Event Core + Occurrence</a:t>
            </a:r>
            <a:endParaRPr dirty="0"/>
          </a:p>
        </p:txBody>
      </p:sp>
      <p:graphicFrame>
        <p:nvGraphicFramePr>
          <p:cNvPr id="184" name="Google Shape;184;p20"/>
          <p:cNvGraphicFramePr/>
          <p:nvPr/>
        </p:nvGraphicFramePr>
        <p:xfrm>
          <a:off x="499640" y="1791685"/>
          <a:ext cx="11056125" cy="1956290"/>
        </p:xfrm>
        <a:graphic>
          <a:graphicData uri="http://schemas.openxmlformats.org/drawingml/2006/table">
            <a:tbl>
              <a:tblPr>
                <a:noFill/>
                <a:tableStyleId>{C539F650-E1D3-432D-80FD-D8F09C15E14C}</a:tableStyleId>
              </a:tblPr>
              <a:tblGrid>
                <a:gridCol w="1682725">
                  <a:extLst>
                    <a:ext uri="{9D8B030D-6E8A-4147-A177-3AD203B41FA5}">
                      <a16:colId xmlns:a16="http://schemas.microsoft.com/office/drawing/2014/main" val="20000"/>
                    </a:ext>
                  </a:extLst>
                </a:gridCol>
                <a:gridCol w="1520125">
                  <a:extLst>
                    <a:ext uri="{9D8B030D-6E8A-4147-A177-3AD203B41FA5}">
                      <a16:colId xmlns:a16="http://schemas.microsoft.com/office/drawing/2014/main" val="20001"/>
                    </a:ext>
                  </a:extLst>
                </a:gridCol>
                <a:gridCol w="732700">
                  <a:extLst>
                    <a:ext uri="{9D8B030D-6E8A-4147-A177-3AD203B41FA5}">
                      <a16:colId xmlns:a16="http://schemas.microsoft.com/office/drawing/2014/main" val="20002"/>
                    </a:ext>
                  </a:extLst>
                </a:gridCol>
                <a:gridCol w="732700">
                  <a:extLst>
                    <a:ext uri="{9D8B030D-6E8A-4147-A177-3AD203B41FA5}">
                      <a16:colId xmlns:a16="http://schemas.microsoft.com/office/drawing/2014/main" val="20003"/>
                    </a:ext>
                  </a:extLst>
                </a:gridCol>
                <a:gridCol w="904425">
                  <a:extLst>
                    <a:ext uri="{9D8B030D-6E8A-4147-A177-3AD203B41FA5}">
                      <a16:colId xmlns:a16="http://schemas.microsoft.com/office/drawing/2014/main" val="20004"/>
                    </a:ext>
                  </a:extLst>
                </a:gridCol>
                <a:gridCol w="1203525">
                  <a:extLst>
                    <a:ext uri="{9D8B030D-6E8A-4147-A177-3AD203B41FA5}">
                      <a16:colId xmlns:a16="http://schemas.microsoft.com/office/drawing/2014/main" val="20005"/>
                    </a:ext>
                  </a:extLst>
                </a:gridCol>
                <a:gridCol w="590025">
                  <a:extLst>
                    <a:ext uri="{9D8B030D-6E8A-4147-A177-3AD203B41FA5}">
                      <a16:colId xmlns:a16="http://schemas.microsoft.com/office/drawing/2014/main" val="20006"/>
                    </a:ext>
                  </a:extLst>
                </a:gridCol>
                <a:gridCol w="528000">
                  <a:extLst>
                    <a:ext uri="{9D8B030D-6E8A-4147-A177-3AD203B41FA5}">
                      <a16:colId xmlns:a16="http://schemas.microsoft.com/office/drawing/2014/main" val="20007"/>
                    </a:ext>
                  </a:extLst>
                </a:gridCol>
                <a:gridCol w="494300">
                  <a:extLst>
                    <a:ext uri="{9D8B030D-6E8A-4147-A177-3AD203B41FA5}">
                      <a16:colId xmlns:a16="http://schemas.microsoft.com/office/drawing/2014/main" val="20008"/>
                    </a:ext>
                  </a:extLst>
                </a:gridCol>
                <a:gridCol w="2667600">
                  <a:extLst>
                    <a:ext uri="{9D8B030D-6E8A-4147-A177-3AD203B41FA5}">
                      <a16:colId xmlns:a16="http://schemas.microsoft.com/office/drawing/2014/main" val="20009"/>
                    </a:ext>
                  </a:extLst>
                </a:gridCol>
              </a:tblGrid>
              <a:tr h="114300">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eventID</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parentEventID</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type</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eventDate</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decimalLatitude</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decimalLongitude</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coordinateUncertaintyInMeters</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minimumDepthInMeters</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maximumDepthInMeters</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footprintWKT</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564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cruise</a:t>
                      </a:r>
                      <a:endParaRPr sz="900" b="0"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564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station</a:t>
                      </a:r>
                      <a:endParaRPr sz="900" b="0"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10.854039</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-63.697436</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0850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 transect</a:t>
                      </a:r>
                      <a:endParaRPr sz="900" b="0"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10.853500</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-63.698400</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33</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LINESTRING (-63.69870 10.85351, -63.69809 10.85352)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0850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plankton_nov2009:S1:dragging:T1</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CTD</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10.853450</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-63.698586</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196925">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plankton_nov2009:S1:dragging:T2</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CTD</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10.853469</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-63.698422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10850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plankton_nov2009:S1:dragging:T3</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CTD</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10.853492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-63.698511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185" name="Google Shape;185;p20"/>
          <p:cNvGraphicFramePr/>
          <p:nvPr/>
        </p:nvGraphicFramePr>
        <p:xfrm>
          <a:off x="499640" y="3951102"/>
          <a:ext cx="10515600" cy="2293760"/>
        </p:xfrm>
        <a:graphic>
          <a:graphicData uri="http://schemas.openxmlformats.org/drawingml/2006/table">
            <a:tbl>
              <a:tblPr>
                <a:noFill/>
                <a:tableStyleId>{C539F650-E1D3-432D-80FD-D8F09C15E14C}</a:tableStyleId>
              </a:tblPr>
              <a:tblGrid>
                <a:gridCol w="1499575">
                  <a:extLst>
                    <a:ext uri="{9D8B030D-6E8A-4147-A177-3AD203B41FA5}">
                      <a16:colId xmlns:a16="http://schemas.microsoft.com/office/drawing/2014/main" val="20000"/>
                    </a:ext>
                  </a:extLst>
                </a:gridCol>
                <a:gridCol w="1096800">
                  <a:extLst>
                    <a:ext uri="{9D8B030D-6E8A-4147-A177-3AD203B41FA5}">
                      <a16:colId xmlns:a16="http://schemas.microsoft.com/office/drawing/2014/main" val="20001"/>
                    </a:ext>
                  </a:extLst>
                </a:gridCol>
                <a:gridCol w="1542950">
                  <a:extLst>
                    <a:ext uri="{9D8B030D-6E8A-4147-A177-3AD203B41FA5}">
                      <a16:colId xmlns:a16="http://schemas.microsoft.com/office/drawing/2014/main" val="20002"/>
                    </a:ext>
                  </a:extLst>
                </a:gridCol>
                <a:gridCol w="2360900">
                  <a:extLst>
                    <a:ext uri="{9D8B030D-6E8A-4147-A177-3AD203B41FA5}">
                      <a16:colId xmlns:a16="http://schemas.microsoft.com/office/drawing/2014/main" val="20003"/>
                    </a:ext>
                  </a:extLst>
                </a:gridCol>
                <a:gridCol w="1927125">
                  <a:extLst>
                    <a:ext uri="{9D8B030D-6E8A-4147-A177-3AD203B41FA5}">
                      <a16:colId xmlns:a16="http://schemas.microsoft.com/office/drawing/2014/main" val="20004"/>
                    </a:ext>
                  </a:extLst>
                </a:gridCol>
                <a:gridCol w="1121575">
                  <a:extLst>
                    <a:ext uri="{9D8B030D-6E8A-4147-A177-3AD203B41FA5}">
                      <a16:colId xmlns:a16="http://schemas.microsoft.com/office/drawing/2014/main" val="20005"/>
                    </a:ext>
                  </a:extLst>
                </a:gridCol>
                <a:gridCol w="966675">
                  <a:extLst>
                    <a:ext uri="{9D8B030D-6E8A-4147-A177-3AD203B41FA5}">
                      <a16:colId xmlns:a16="http://schemas.microsoft.com/office/drawing/2014/main" val="20006"/>
                    </a:ext>
                  </a:extLst>
                </a:gridCol>
              </a:tblGrid>
              <a:tr h="146250">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eventID</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occurrenceID</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scientificName</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scientificNameID</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scientificNameAuthorship</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basisOfRecord</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occurrenceStatus</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Rhizosolenia</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urn:lsid:marinespecies.org:taxname:149069</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T. Brightwell, 1858</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MCNUSB_plank0002</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Noctiluca scintillans</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urn:lsid:marinespecies.org:taxname:109921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(Macartney) Kofoid &amp; Swezy, 1921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MCNUSB_plank0003</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Thalassiothrix frauenfeldii</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urn:lsid:marinespecies.org:taxname:176365</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(Grunow) Grunow, 1880</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MCNUSB_plank0004</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Ceratium fusus</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urn:lsid:marinespecies.org:taxname:109951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(Ehrenberg) Dujardin, 1841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MCNUSB_plank0005</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Chaetoceros coarctatum</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urn:lsid:marinespecies.org:taxname:178180</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Lauder, 1864</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plankton_nov2009:S2:dragging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MCNUSB_plank0006</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Chaetoceros</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urn:lsid:marinespecies.org:taxname:148985</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C.G. Ehrenberg, 1844</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plankton_nov2009:S2:dragging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MCNUSB_plank0007</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Guinardia</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urn:lsid:marinespecies.org:taxname:149111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 Peragallo, 1892</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cxnSp>
        <p:nvCxnSpPr>
          <p:cNvPr id="186" name="Google Shape;186;p20"/>
          <p:cNvCxnSpPr/>
          <p:nvPr/>
        </p:nvCxnSpPr>
        <p:spPr>
          <a:xfrm>
            <a:off x="1371600" y="3254041"/>
            <a:ext cx="0" cy="596064"/>
          </a:xfrm>
          <a:prstGeom prst="straightConnector1">
            <a:avLst/>
          </a:prstGeom>
          <a:noFill/>
          <a:ln w="38100" cap="flat" cmpd="sng">
            <a:solidFill>
              <a:srgbClr val="FF0000"/>
            </a:solidFill>
            <a:prstDash val="solid"/>
            <a:miter lim="800000"/>
            <a:headEnd type="triangle" w="med" len="med"/>
            <a:tailEnd type="triangle" w="med" len="med"/>
          </a:ln>
        </p:spPr>
      </p:cxnSp>
      <p:pic>
        <p:nvPicPr>
          <p:cNvPr id="188" name="Google Shape;188;p20"/>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2"/>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dirty="0"/>
              <a:t>OBIS-ENV-DATA propose </a:t>
            </a:r>
            <a:r>
              <a:rPr lang="en-US" dirty="0" err="1"/>
              <a:t>l’extension</a:t>
            </a:r>
            <a:r>
              <a:rPr lang="en-US" dirty="0"/>
              <a:t>: </a:t>
            </a:r>
            <a:r>
              <a:rPr lang="en-US" dirty="0" err="1"/>
              <a:t>ExtendedMeasurementOrFact</a:t>
            </a:r>
            <a:r>
              <a:rPr lang="en-US" dirty="0"/>
              <a:t> Extension</a:t>
            </a:r>
            <a:endParaRPr dirty="0"/>
          </a:p>
        </p:txBody>
      </p:sp>
      <p:pic>
        <p:nvPicPr>
          <p:cNvPr id="203" name="Google Shape;203;p22"/>
          <p:cNvPicPr preferRelativeResize="0"/>
          <p:nvPr/>
        </p:nvPicPr>
        <p:blipFill rotWithShape="1">
          <a:blip r:embed="rId3">
            <a:alphaModFix/>
          </a:blip>
          <a:srcRect/>
          <a:stretch/>
        </p:blipFill>
        <p:spPr>
          <a:xfrm>
            <a:off x="1803899" y="1720280"/>
            <a:ext cx="5955688" cy="4279349"/>
          </a:xfrm>
          <a:prstGeom prst="rect">
            <a:avLst/>
          </a:prstGeom>
          <a:noFill/>
          <a:ln>
            <a:noFill/>
          </a:ln>
        </p:spPr>
      </p:pic>
      <p:sp>
        <p:nvSpPr>
          <p:cNvPr id="204" name="Google Shape;204;p22"/>
          <p:cNvSpPr/>
          <p:nvPr/>
        </p:nvSpPr>
        <p:spPr>
          <a:xfrm>
            <a:off x="4556179" y="2053045"/>
            <a:ext cx="3778524" cy="700810"/>
          </a:xfrm>
          <a:prstGeom prst="rect">
            <a:avLst/>
          </a:prstGeom>
          <a:noFill/>
          <a:ln>
            <a:noFill/>
          </a:ln>
        </p:spPr>
        <p:txBody>
          <a:bodyPr spcFirstLastPara="1" wrap="square" lIns="91425" tIns="45700" rIns="91425" bIns="45700" anchor="t" anchorCtr="0">
            <a:noAutofit/>
          </a:bodyPr>
          <a:lstStyle/>
          <a:p>
            <a:r>
              <a:rPr lang="en-US" sz="1600" b="1" dirty="0" err="1">
                <a:solidFill>
                  <a:schemeClr val="dk1"/>
                </a:solidFill>
                <a:latin typeface="Tahoma"/>
                <a:ea typeface="Tahoma"/>
                <a:cs typeface="Tahoma"/>
                <a:sym typeface="Tahoma"/>
              </a:rPr>
              <a:t>Échantillon</a:t>
            </a:r>
            <a:r>
              <a:rPr lang="en-US" sz="1600" b="1" dirty="0">
                <a:solidFill>
                  <a:schemeClr val="dk1"/>
                </a:solidFill>
                <a:latin typeface="Tahoma"/>
                <a:ea typeface="Tahoma"/>
                <a:cs typeface="Tahoma"/>
                <a:sym typeface="Tahoma"/>
              </a:rPr>
              <a:t> </a:t>
            </a:r>
            <a:r>
              <a:rPr lang="en-US" sz="1600" b="1" dirty="0" err="1">
                <a:solidFill>
                  <a:schemeClr val="dk1"/>
                </a:solidFill>
                <a:latin typeface="Tahoma"/>
                <a:ea typeface="Tahoma"/>
                <a:cs typeface="Tahoma"/>
                <a:sym typeface="Tahoma"/>
              </a:rPr>
              <a:t>ou</a:t>
            </a:r>
            <a:r>
              <a:rPr lang="en-US" sz="1600" b="1" dirty="0">
                <a:solidFill>
                  <a:schemeClr val="dk1"/>
                </a:solidFill>
                <a:latin typeface="Tahoma"/>
                <a:ea typeface="Tahoma"/>
                <a:cs typeface="Tahoma"/>
                <a:sym typeface="Tahoma"/>
              </a:rPr>
              <a:t> observation</a:t>
            </a:r>
            <a:br>
              <a:rPr lang="en-US" sz="1200" dirty="0">
                <a:solidFill>
                  <a:schemeClr val="dk1"/>
                </a:solidFill>
                <a:latin typeface="Tahoma"/>
                <a:ea typeface="Tahoma"/>
                <a:cs typeface="Tahoma"/>
                <a:sym typeface="Tahoma"/>
              </a:rPr>
            </a:br>
            <a:r>
              <a:rPr lang="fr-CA" sz="1200" dirty="0">
                <a:latin typeface="Tahoma"/>
                <a:ea typeface="Tahoma"/>
                <a:cs typeface="Tahoma"/>
                <a:sym typeface="Tahoma"/>
              </a:rPr>
              <a:t>(heure, lieu, profondeur, hiérarchie des événements)</a:t>
            </a:r>
            <a:endParaRPr sz="1200" dirty="0">
              <a:latin typeface="Calibri"/>
              <a:ea typeface="Calibri"/>
              <a:cs typeface="Calibri"/>
              <a:sym typeface="Calibri"/>
            </a:endParaRPr>
          </a:p>
        </p:txBody>
      </p:sp>
      <p:sp>
        <p:nvSpPr>
          <p:cNvPr id="205" name="Google Shape;205;p22"/>
          <p:cNvSpPr txBox="1"/>
          <p:nvPr/>
        </p:nvSpPr>
        <p:spPr>
          <a:xfrm>
            <a:off x="7759587" y="2884854"/>
            <a:ext cx="4187466" cy="1991725"/>
          </a:xfrm>
          <a:prstGeom prst="rect">
            <a:avLst/>
          </a:prstGeom>
          <a:noFill/>
          <a:ln>
            <a:noFill/>
          </a:ln>
        </p:spPr>
        <p:txBody>
          <a:bodyPr spcFirstLastPara="1" wrap="square" lIns="91425" tIns="45700" rIns="91425" bIns="45700" anchor="t" anchorCtr="0">
            <a:noAutofit/>
          </a:bodyPr>
          <a:lstStyle/>
          <a:p>
            <a:r>
              <a:rPr lang="fr-CA" sz="1600" b="1" dirty="0">
                <a:latin typeface="Tahoma"/>
                <a:ea typeface="Tahoma"/>
                <a:cs typeface="Tahoma"/>
                <a:sym typeface="Tahoma"/>
              </a:rPr>
              <a:t>Protocole d’échantillonnage</a:t>
            </a:r>
            <a:endParaRPr dirty="0"/>
          </a:p>
          <a:p>
            <a:r>
              <a:rPr lang="en-US" sz="1200" dirty="0">
                <a:latin typeface="Tahoma"/>
                <a:ea typeface="Tahoma"/>
                <a:cs typeface="Tahoma"/>
                <a:sym typeface="Tahoma"/>
              </a:rPr>
              <a:t>(</a:t>
            </a:r>
            <a:r>
              <a:rPr lang="en-US" sz="1200" dirty="0" err="1">
                <a:latin typeface="Tahoma"/>
                <a:ea typeface="Tahoma"/>
                <a:cs typeface="Tahoma"/>
                <a:sym typeface="Tahoma"/>
              </a:rPr>
              <a:t>équipments</a:t>
            </a:r>
            <a:r>
              <a:rPr lang="en-US" sz="1200" dirty="0">
                <a:latin typeface="Tahoma"/>
                <a:ea typeface="Tahoma"/>
                <a:cs typeface="Tahoma"/>
                <a:sym typeface="Tahoma"/>
              </a:rPr>
              <a:t>, </a:t>
            </a:r>
            <a:r>
              <a:rPr lang="en-US" sz="1200" dirty="0" err="1">
                <a:latin typeface="Tahoma"/>
                <a:ea typeface="Tahoma"/>
                <a:cs typeface="Tahoma"/>
                <a:sym typeface="Tahoma"/>
              </a:rPr>
              <a:t>méthodes</a:t>
            </a:r>
            <a:r>
              <a:rPr lang="en-US" sz="1200" dirty="0">
                <a:latin typeface="Tahoma"/>
                <a:ea typeface="Tahoma"/>
                <a:cs typeface="Tahoma"/>
                <a:sym typeface="Tahoma"/>
              </a:rPr>
              <a:t>)</a:t>
            </a:r>
            <a:endParaRPr sz="1200" b="1" dirty="0">
              <a:latin typeface="Tahoma"/>
              <a:ea typeface="Tahoma"/>
              <a:cs typeface="Tahoma"/>
              <a:sym typeface="Tahoma"/>
            </a:endParaRPr>
          </a:p>
          <a:p>
            <a:r>
              <a:rPr lang="fr-CA" sz="1600" b="1" dirty="0">
                <a:latin typeface="Tahoma"/>
                <a:ea typeface="Tahoma"/>
                <a:cs typeface="Tahoma"/>
                <a:sym typeface="Tahoma"/>
              </a:rPr>
              <a:t>Effort d’échantillonnage</a:t>
            </a:r>
            <a:endParaRPr dirty="0"/>
          </a:p>
          <a:p>
            <a:r>
              <a:rPr lang="en-US" sz="1200" dirty="0">
                <a:latin typeface="Tahoma"/>
                <a:ea typeface="Tahoma"/>
                <a:cs typeface="Tahoma"/>
                <a:sym typeface="Tahoma"/>
              </a:rPr>
              <a:t>(longueur, durée, volume,…)</a:t>
            </a:r>
            <a:endParaRPr dirty="0"/>
          </a:p>
          <a:p>
            <a:r>
              <a:rPr lang="en-US" sz="1600" b="1" dirty="0">
                <a:latin typeface="Tahoma"/>
                <a:ea typeface="Tahoma"/>
                <a:cs typeface="Tahoma"/>
                <a:sym typeface="Tahoma"/>
              </a:rPr>
              <a:t>Variables sur </a:t>
            </a:r>
            <a:r>
              <a:rPr lang="en-US" sz="1600" b="1" dirty="0" err="1">
                <a:latin typeface="Tahoma"/>
                <a:ea typeface="Tahoma"/>
                <a:cs typeface="Tahoma"/>
                <a:sym typeface="Tahoma"/>
              </a:rPr>
              <a:t>l’environnement</a:t>
            </a:r>
            <a:r>
              <a:rPr lang="en-US" sz="1600" b="1" dirty="0">
                <a:latin typeface="Tahoma"/>
                <a:ea typeface="Tahoma"/>
                <a:cs typeface="Tahoma"/>
                <a:sym typeface="Tahoma"/>
              </a:rPr>
              <a:t>/habitat </a:t>
            </a:r>
            <a:endParaRPr dirty="0"/>
          </a:p>
          <a:p>
            <a:r>
              <a:rPr lang="en-US" sz="1200" dirty="0">
                <a:latin typeface="Tahoma"/>
                <a:ea typeface="Tahoma"/>
                <a:cs typeface="Tahoma"/>
                <a:sym typeface="Tahoma"/>
              </a:rPr>
              <a:t>(physique, </a:t>
            </a:r>
            <a:r>
              <a:rPr lang="en-US" sz="1200" dirty="0" err="1">
                <a:latin typeface="Tahoma"/>
                <a:ea typeface="Tahoma"/>
                <a:cs typeface="Tahoma"/>
                <a:sym typeface="Tahoma"/>
              </a:rPr>
              <a:t>chimique</a:t>
            </a:r>
            <a:r>
              <a:rPr lang="en-US" sz="1200" dirty="0">
                <a:latin typeface="Tahoma"/>
                <a:ea typeface="Tahoma"/>
                <a:cs typeface="Tahoma"/>
                <a:sym typeface="Tahoma"/>
              </a:rPr>
              <a:t>, </a:t>
            </a:r>
            <a:r>
              <a:rPr lang="en-US" sz="1200" dirty="0" err="1">
                <a:latin typeface="Tahoma"/>
                <a:ea typeface="Tahoma"/>
                <a:cs typeface="Tahoma"/>
                <a:sym typeface="Tahoma"/>
              </a:rPr>
              <a:t>sédiment</a:t>
            </a:r>
            <a:r>
              <a:rPr lang="en-US" sz="1200" dirty="0">
                <a:latin typeface="Tahoma"/>
                <a:ea typeface="Tahoma"/>
                <a:cs typeface="Tahoma"/>
                <a:sym typeface="Tahoma"/>
              </a:rPr>
              <a:t>,…)</a:t>
            </a:r>
            <a:endParaRPr dirty="0"/>
          </a:p>
          <a:p>
            <a:r>
              <a:rPr lang="fr-CA" sz="1600" b="1" dirty="0">
                <a:latin typeface="Tahoma"/>
                <a:ea typeface="Tahoma"/>
                <a:cs typeface="Tahoma"/>
                <a:sym typeface="Tahoma"/>
              </a:rPr>
              <a:t>Variables biologique</a:t>
            </a:r>
            <a:endParaRPr dirty="0"/>
          </a:p>
          <a:p>
            <a:r>
              <a:rPr lang="en-US" sz="1200" dirty="0">
                <a:latin typeface="Tahoma"/>
                <a:ea typeface="Tahoma"/>
                <a:cs typeface="Tahoma"/>
                <a:sym typeface="Tahoma"/>
              </a:rPr>
              <a:t>(Abondance, </a:t>
            </a:r>
            <a:r>
              <a:rPr lang="en-US" sz="1200" dirty="0" err="1">
                <a:latin typeface="Tahoma"/>
                <a:ea typeface="Tahoma"/>
                <a:cs typeface="Tahoma"/>
                <a:sym typeface="Tahoma"/>
              </a:rPr>
              <a:t>biomasse</a:t>
            </a:r>
            <a:r>
              <a:rPr lang="en-US" sz="1200" dirty="0">
                <a:latin typeface="Tahoma"/>
                <a:ea typeface="Tahoma"/>
                <a:cs typeface="Tahoma"/>
                <a:sym typeface="Tahoma"/>
              </a:rPr>
              <a:t>, longueur, </a:t>
            </a:r>
            <a:r>
              <a:rPr lang="en-US" sz="1200" dirty="0" err="1">
                <a:latin typeface="Tahoma"/>
                <a:ea typeface="Tahoma"/>
                <a:cs typeface="Tahoma"/>
                <a:sym typeface="Tahoma"/>
              </a:rPr>
              <a:t>comportement</a:t>
            </a:r>
            <a:r>
              <a:rPr lang="en-US" sz="1200" dirty="0">
                <a:latin typeface="Tahoma"/>
                <a:ea typeface="Tahoma"/>
                <a:cs typeface="Tahoma"/>
                <a:sym typeface="Tahoma"/>
              </a:rPr>
              <a:t>, </a:t>
            </a:r>
            <a:r>
              <a:rPr lang="en-US" sz="1200" dirty="0" err="1">
                <a:latin typeface="Tahoma"/>
                <a:ea typeface="Tahoma"/>
                <a:cs typeface="Tahoma"/>
                <a:sym typeface="Tahoma"/>
              </a:rPr>
              <a:t>stade</a:t>
            </a:r>
            <a:r>
              <a:rPr lang="en-US" sz="1200" dirty="0">
                <a:latin typeface="Tahoma"/>
                <a:ea typeface="Tahoma"/>
                <a:cs typeface="Tahoma"/>
                <a:sym typeface="Tahoma"/>
              </a:rPr>
              <a:t> de vie, traits …) </a:t>
            </a:r>
            <a:endParaRPr dirty="0"/>
          </a:p>
        </p:txBody>
      </p:sp>
      <p:sp>
        <p:nvSpPr>
          <p:cNvPr id="206" name="Google Shape;206;p22"/>
          <p:cNvSpPr txBox="1"/>
          <p:nvPr/>
        </p:nvSpPr>
        <p:spPr>
          <a:xfrm>
            <a:off x="1875586" y="5031988"/>
            <a:ext cx="4187466" cy="523220"/>
          </a:xfrm>
          <a:prstGeom prst="rect">
            <a:avLst/>
          </a:prstGeom>
          <a:noFill/>
          <a:ln>
            <a:noFill/>
          </a:ln>
        </p:spPr>
        <p:txBody>
          <a:bodyPr spcFirstLastPara="1" wrap="square" lIns="91425" tIns="45700" rIns="91425" bIns="45700" anchor="t" anchorCtr="0">
            <a:noAutofit/>
          </a:bodyPr>
          <a:lstStyle/>
          <a:p>
            <a:r>
              <a:rPr lang="fr-CA" sz="1600" b="1" dirty="0">
                <a:latin typeface="Tahoma"/>
                <a:ea typeface="Tahoma"/>
                <a:cs typeface="Tahoma"/>
                <a:sym typeface="Tahoma"/>
              </a:rPr>
              <a:t>Détails sur les occurrences</a:t>
            </a:r>
            <a:endParaRPr dirty="0"/>
          </a:p>
          <a:p>
            <a:r>
              <a:rPr lang="en-US" sz="1200" dirty="0">
                <a:latin typeface="Tahoma"/>
                <a:ea typeface="Tahoma"/>
                <a:cs typeface="Tahoma"/>
                <a:sym typeface="Tahoma"/>
              </a:rPr>
              <a:t>(</a:t>
            </a:r>
            <a:r>
              <a:rPr lang="en-US" sz="1200" dirty="0" err="1">
                <a:latin typeface="Tahoma"/>
                <a:ea typeface="Tahoma"/>
                <a:cs typeface="Tahoma"/>
                <a:sym typeface="Tahoma"/>
              </a:rPr>
              <a:t>taxonomie</a:t>
            </a:r>
            <a:r>
              <a:rPr lang="en-US" sz="1200" dirty="0">
                <a:latin typeface="Tahoma"/>
                <a:ea typeface="Tahoma"/>
                <a:cs typeface="Tahoma"/>
                <a:sym typeface="Tahoma"/>
              </a:rPr>
              <a:t>, identification, </a:t>
            </a:r>
            <a:r>
              <a:rPr lang="en-US" sz="1200" dirty="0" err="1">
                <a:latin typeface="Tahoma"/>
                <a:ea typeface="Tahoma"/>
                <a:cs typeface="Tahoma"/>
                <a:sym typeface="Tahoma"/>
              </a:rPr>
              <a:t>organismID</a:t>
            </a:r>
            <a:r>
              <a:rPr lang="en-US" sz="1200" dirty="0">
                <a:latin typeface="Tahoma"/>
                <a:ea typeface="Tahoma"/>
                <a:cs typeface="Tahoma"/>
                <a:sym typeface="Tahoma"/>
              </a:rPr>
              <a:t>. …) </a:t>
            </a:r>
            <a:endParaRPr sz="1200" dirty="0">
              <a:latin typeface="Tahoma"/>
              <a:ea typeface="Tahoma"/>
              <a:cs typeface="Tahoma"/>
              <a:sym typeface="Tahoma"/>
            </a:endParaRPr>
          </a:p>
        </p:txBody>
      </p:sp>
      <p:sp>
        <p:nvSpPr>
          <p:cNvPr id="207" name="Google Shape;207;p22"/>
          <p:cNvSpPr txBox="1"/>
          <p:nvPr/>
        </p:nvSpPr>
        <p:spPr>
          <a:xfrm>
            <a:off x="605054" y="1646924"/>
            <a:ext cx="1536827" cy="369332"/>
          </a:xfrm>
          <a:prstGeom prst="rect">
            <a:avLst/>
          </a:prstGeom>
          <a:noFill/>
          <a:ln>
            <a:noFill/>
          </a:ln>
        </p:spPr>
        <p:txBody>
          <a:bodyPr spcFirstLastPara="1" wrap="square" lIns="91425" tIns="45700" rIns="91425" bIns="45700" anchor="t" anchorCtr="0">
            <a:noAutofit/>
          </a:bodyPr>
          <a:lstStyle/>
          <a:p>
            <a:r>
              <a:rPr lang="en-US" sz="1800" dirty="0">
                <a:solidFill>
                  <a:srgbClr val="FF0000"/>
                </a:solidFill>
                <a:latin typeface="Calibri"/>
                <a:ea typeface="Calibri"/>
                <a:cs typeface="Calibri"/>
                <a:sym typeface="Calibri"/>
              </a:rPr>
              <a:t>Trois </a:t>
            </a:r>
            <a:r>
              <a:rPr lang="en-US" sz="1800" dirty="0" err="1">
                <a:solidFill>
                  <a:srgbClr val="FF0000"/>
                </a:solidFill>
                <a:latin typeface="Calibri"/>
                <a:ea typeface="Calibri"/>
                <a:cs typeface="Calibri"/>
                <a:sym typeface="Calibri"/>
              </a:rPr>
              <a:t>fichiers</a:t>
            </a:r>
            <a:r>
              <a:rPr lang="en-US" sz="1800" dirty="0">
                <a:solidFill>
                  <a:srgbClr val="FF0000"/>
                </a:solidFill>
                <a:latin typeface="Calibri"/>
                <a:ea typeface="Calibri"/>
                <a:cs typeface="Calibri"/>
                <a:sym typeface="Calibri"/>
              </a:rPr>
              <a:t>:</a:t>
            </a:r>
            <a:endParaRPr dirty="0"/>
          </a:p>
        </p:txBody>
      </p:sp>
      <p:sp>
        <p:nvSpPr>
          <p:cNvPr id="208" name="Google Shape;208;p22"/>
          <p:cNvSpPr txBox="1"/>
          <p:nvPr/>
        </p:nvSpPr>
        <p:spPr>
          <a:xfrm>
            <a:off x="8252461" y="5129672"/>
            <a:ext cx="3349101" cy="1200329"/>
          </a:xfrm>
          <a:prstGeom prst="rect">
            <a:avLst/>
          </a:prstGeom>
          <a:noFill/>
          <a:ln>
            <a:noFill/>
          </a:ln>
        </p:spPr>
        <p:txBody>
          <a:bodyPr spcFirstLastPara="1" wrap="square" lIns="91425" tIns="45700" rIns="91425" bIns="45700" anchor="t" anchorCtr="0">
            <a:noAutofit/>
          </a:bodyPr>
          <a:lstStyle/>
          <a:p>
            <a:pPr algn="r"/>
            <a:r>
              <a:rPr lang="en-US" sz="1800" i="1" dirty="0">
                <a:solidFill>
                  <a:srgbClr val="FF0000"/>
                </a:solidFill>
                <a:latin typeface="Calibri"/>
                <a:ea typeface="Calibri"/>
                <a:cs typeface="Calibri"/>
                <a:sym typeface="Calibri"/>
              </a:rPr>
              <a:t>Note: </a:t>
            </a:r>
            <a:r>
              <a:rPr lang="fr-CA" sz="1800" i="1" dirty="0">
                <a:solidFill>
                  <a:srgbClr val="FF0000"/>
                </a:solidFill>
                <a:latin typeface="Calibri"/>
                <a:ea typeface="Calibri"/>
                <a:cs typeface="Calibri"/>
                <a:sym typeface="Calibri"/>
              </a:rPr>
              <a:t>Tous les types de valeurs et unités de mesure sont normalisés par rapport à un vocabulaire contrôlé </a:t>
            </a:r>
            <a:r>
              <a:rPr lang="en-US" sz="1800" i="1" dirty="0">
                <a:solidFill>
                  <a:srgbClr val="FF0000"/>
                </a:solidFill>
                <a:latin typeface="Calibri"/>
                <a:ea typeface="Calibri"/>
                <a:cs typeface="Calibri"/>
                <a:sym typeface="Calibri"/>
              </a:rPr>
              <a:t>(BODC NERC Vocab)</a:t>
            </a:r>
            <a:endParaRPr dirty="0"/>
          </a:p>
        </p:txBody>
      </p:sp>
      <p:pic>
        <p:nvPicPr>
          <p:cNvPr id="209" name="Google Shape;209;p22"/>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838200" y="365126"/>
            <a:ext cx="10515600" cy="1012738"/>
          </a:xfrm>
          <a:prstGeom prst="rect">
            <a:avLst/>
          </a:prstGeom>
          <a:noFill/>
          <a:ln>
            <a:noFill/>
          </a:ln>
        </p:spPr>
        <p:txBody>
          <a:bodyPr spcFirstLastPara="1" wrap="square" lIns="91425" tIns="45700" rIns="91425" bIns="45700" anchor="ctr" anchorCtr="0">
            <a:noAutofit/>
          </a:bodyPr>
          <a:lstStyle/>
          <a:p>
            <a:pPr>
              <a:buSzPts val="4400"/>
            </a:pPr>
            <a:r>
              <a:rPr lang="en-US" dirty="0"/>
              <a:t>Archive Darwin Core</a:t>
            </a:r>
            <a:endParaRPr dirty="0"/>
          </a:p>
        </p:txBody>
      </p:sp>
      <p:sp>
        <p:nvSpPr>
          <p:cNvPr id="93" name="Google Shape;93;p14"/>
          <p:cNvSpPr txBox="1">
            <a:spLocks noGrp="1"/>
          </p:cNvSpPr>
          <p:nvPr>
            <p:ph type="body" idx="1"/>
          </p:nvPr>
        </p:nvSpPr>
        <p:spPr>
          <a:xfrm>
            <a:off x="838200" y="1277655"/>
            <a:ext cx="10515600" cy="4899308"/>
          </a:xfrm>
          <a:prstGeom prst="rect">
            <a:avLst/>
          </a:prstGeom>
          <a:noFill/>
          <a:ln>
            <a:noFill/>
          </a:ln>
        </p:spPr>
        <p:txBody>
          <a:bodyPr spcFirstLastPara="1" wrap="square" lIns="91425" tIns="45700" rIns="91425" bIns="45700" anchor="t" anchorCtr="0">
            <a:noAutofit/>
          </a:bodyPr>
          <a:lstStyle/>
          <a:p>
            <a:pPr marL="228600" indent="-228600">
              <a:spcBef>
                <a:spcPts val="0"/>
              </a:spcBef>
              <a:buSzPts val="2800"/>
            </a:pPr>
            <a:r>
              <a:rPr lang="en-US" dirty="0" err="1"/>
              <a:t>L’Archive</a:t>
            </a:r>
            <a:r>
              <a:rPr lang="en-US" dirty="0"/>
              <a:t> Darwin Core (</a:t>
            </a:r>
            <a:r>
              <a:rPr lang="en-US" dirty="0" err="1"/>
              <a:t>DwC</a:t>
            </a:r>
            <a:r>
              <a:rPr lang="en-US" dirty="0"/>
              <a:t>-A)</a:t>
            </a:r>
            <a:r>
              <a:rPr lang="fr-CA" dirty="0"/>
              <a:t> est la norme pour la publication de données sur la biodiversité en utilisant les termes Darwin </a:t>
            </a:r>
            <a:r>
              <a:rPr lang="fr-CA" dirty="0" err="1"/>
              <a:t>Core</a:t>
            </a:r>
            <a:r>
              <a:rPr lang="en-US" dirty="0"/>
              <a:t> </a:t>
            </a:r>
            <a:endParaRPr dirty="0"/>
          </a:p>
          <a:p>
            <a:pPr marL="228600" indent="-228600">
              <a:buSzPts val="2800"/>
            </a:pPr>
            <a:r>
              <a:rPr lang="en-US" dirty="0"/>
              <a:t>Star-schema</a:t>
            </a:r>
            <a:endParaRPr dirty="0"/>
          </a:p>
        </p:txBody>
      </p:sp>
      <p:pic>
        <p:nvPicPr>
          <p:cNvPr id="94" name="Google Shape;94;p14"/>
          <p:cNvPicPr preferRelativeResize="0"/>
          <p:nvPr/>
        </p:nvPicPr>
        <p:blipFill rotWithShape="1">
          <a:blip r:embed="rId3">
            <a:alphaModFix/>
          </a:blip>
          <a:srcRect/>
          <a:stretch/>
        </p:blipFill>
        <p:spPr>
          <a:xfrm>
            <a:off x="3603226" y="2150890"/>
            <a:ext cx="6605120" cy="4189590"/>
          </a:xfrm>
          <a:prstGeom prst="rect">
            <a:avLst/>
          </a:prstGeom>
          <a:noFill/>
          <a:ln>
            <a:noFill/>
          </a:ln>
        </p:spPr>
      </p:pic>
      <p:pic>
        <p:nvPicPr>
          <p:cNvPr id="95" name="Google Shape;95;p14"/>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cxnSp>
        <p:nvCxnSpPr>
          <p:cNvPr id="250" name="Google Shape;250;p26"/>
          <p:cNvCxnSpPr/>
          <p:nvPr/>
        </p:nvCxnSpPr>
        <p:spPr>
          <a:xfrm rot="-5400000" flipH="1">
            <a:off x="4701299" y="3604524"/>
            <a:ext cx="859200" cy="806100"/>
          </a:xfrm>
          <a:prstGeom prst="bentConnector2">
            <a:avLst/>
          </a:prstGeom>
          <a:noFill/>
          <a:ln w="12700" cap="flat" cmpd="sng">
            <a:solidFill>
              <a:srgbClr val="FFFFFF"/>
            </a:solidFill>
            <a:prstDash val="solid"/>
            <a:miter lim="800000"/>
            <a:headEnd type="none" w="sm" len="sm"/>
            <a:tailEnd type="stealth" w="med" len="med"/>
          </a:ln>
        </p:spPr>
      </p:cxnSp>
      <p:cxnSp>
        <p:nvCxnSpPr>
          <p:cNvPr id="251" name="Google Shape;251;p26"/>
          <p:cNvCxnSpPr/>
          <p:nvPr/>
        </p:nvCxnSpPr>
        <p:spPr>
          <a:xfrm rot="-5400000" flipH="1">
            <a:off x="3247783" y="2664654"/>
            <a:ext cx="709500" cy="522600"/>
          </a:xfrm>
          <a:prstGeom prst="bentConnector2">
            <a:avLst/>
          </a:prstGeom>
          <a:noFill/>
          <a:ln w="12700" cap="flat" cmpd="sng">
            <a:solidFill>
              <a:srgbClr val="FFFFFF"/>
            </a:solidFill>
            <a:prstDash val="solid"/>
            <a:miter lim="800000"/>
            <a:headEnd type="none" w="sm" len="sm"/>
            <a:tailEnd type="stealth" w="med" len="med"/>
          </a:ln>
        </p:spPr>
      </p:cxnSp>
      <p:sp>
        <p:nvSpPr>
          <p:cNvPr id="252" name="Google Shape;252;p26"/>
          <p:cNvSpPr txBox="1">
            <a:spLocks noGrp="1"/>
          </p:cNvSpPr>
          <p:nvPr>
            <p:ph type="title"/>
          </p:nvPr>
        </p:nvSpPr>
        <p:spPr>
          <a:xfrm>
            <a:off x="315814" y="233306"/>
            <a:ext cx="8892480" cy="936104"/>
          </a:xfrm>
          <a:prstGeom prst="rect">
            <a:avLst/>
          </a:prstGeom>
          <a:noFill/>
          <a:ln>
            <a:noFill/>
          </a:ln>
        </p:spPr>
        <p:txBody>
          <a:bodyPr spcFirstLastPara="1" wrap="square" lIns="91425" tIns="45700" rIns="91425" bIns="45700" anchor="ctr" anchorCtr="0">
            <a:noAutofit/>
          </a:bodyPr>
          <a:lstStyle/>
          <a:p>
            <a:pPr>
              <a:buSzPts val="4000"/>
            </a:pPr>
            <a:r>
              <a:rPr lang="en-US" sz="4000" b="1"/>
              <a:t>Event Core – OBIS-ENV-Data schema</a:t>
            </a:r>
            <a:endParaRPr/>
          </a:p>
        </p:txBody>
      </p:sp>
      <p:sp>
        <p:nvSpPr>
          <p:cNvPr id="253" name="Google Shape;253;p26"/>
          <p:cNvSpPr/>
          <p:nvPr/>
        </p:nvSpPr>
        <p:spPr>
          <a:xfrm>
            <a:off x="2637542" y="1484785"/>
            <a:ext cx="1298221" cy="1154768"/>
          </a:xfrm>
          <a:prstGeom prst="ellipse">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Event 1</a:t>
            </a:r>
            <a:endParaRPr/>
          </a:p>
        </p:txBody>
      </p:sp>
      <p:cxnSp>
        <p:nvCxnSpPr>
          <p:cNvPr id="254" name="Google Shape;254;p26"/>
          <p:cNvCxnSpPr>
            <a:stCxn id="255" idx="7"/>
            <a:endCxn id="256" idx="1"/>
          </p:cNvCxnSpPr>
          <p:nvPr/>
        </p:nvCxnSpPr>
        <p:spPr>
          <a:xfrm rot="10800000" flipH="1">
            <a:off x="4992460" y="2352429"/>
            <a:ext cx="1389900" cy="564600"/>
          </a:xfrm>
          <a:prstGeom prst="straightConnector1">
            <a:avLst/>
          </a:prstGeom>
          <a:noFill/>
          <a:ln w="12700" cap="flat" cmpd="sng">
            <a:solidFill>
              <a:srgbClr val="FFFFFF"/>
            </a:solidFill>
            <a:prstDash val="solid"/>
            <a:miter lim="800000"/>
            <a:headEnd type="none" w="sm" len="sm"/>
            <a:tailEnd type="none" w="sm" len="sm"/>
          </a:ln>
        </p:spPr>
      </p:cxnSp>
      <p:sp>
        <p:nvSpPr>
          <p:cNvPr id="256" name="Google Shape;256;p26"/>
          <p:cNvSpPr/>
          <p:nvPr/>
        </p:nvSpPr>
        <p:spPr>
          <a:xfrm>
            <a:off x="6382290" y="2111141"/>
            <a:ext cx="1298222" cy="482599"/>
          </a:xfrm>
          <a:prstGeom prst="roundRect">
            <a:avLst>
              <a:gd name="adj" fmla="val 1666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eMoF A1</a:t>
            </a:r>
            <a:endParaRPr/>
          </a:p>
        </p:txBody>
      </p:sp>
      <p:cxnSp>
        <p:nvCxnSpPr>
          <p:cNvPr id="257" name="Google Shape;257;p26"/>
          <p:cNvCxnSpPr>
            <a:stCxn id="258" idx="1"/>
            <a:endCxn id="259" idx="1"/>
          </p:cNvCxnSpPr>
          <p:nvPr/>
        </p:nvCxnSpPr>
        <p:spPr>
          <a:xfrm rot="10800000" flipH="1">
            <a:off x="8934133" y="4437226"/>
            <a:ext cx="548400" cy="1045500"/>
          </a:xfrm>
          <a:prstGeom prst="straightConnector1">
            <a:avLst/>
          </a:prstGeom>
          <a:noFill/>
          <a:ln w="12700" cap="flat" cmpd="sng">
            <a:solidFill>
              <a:srgbClr val="FFFFFF"/>
            </a:solidFill>
            <a:prstDash val="dash"/>
            <a:miter lim="800000"/>
            <a:headEnd type="none" w="sm" len="sm"/>
            <a:tailEnd type="none" w="sm" len="sm"/>
          </a:ln>
        </p:spPr>
      </p:cxnSp>
      <p:sp>
        <p:nvSpPr>
          <p:cNvPr id="259" name="Google Shape;259;p26"/>
          <p:cNvSpPr/>
          <p:nvPr/>
        </p:nvSpPr>
        <p:spPr>
          <a:xfrm>
            <a:off x="9482454" y="4219556"/>
            <a:ext cx="1298222" cy="435115"/>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eMoF B1</a:t>
            </a:r>
            <a:endParaRPr/>
          </a:p>
        </p:txBody>
      </p:sp>
      <p:sp>
        <p:nvSpPr>
          <p:cNvPr id="260" name="Google Shape;260;p26"/>
          <p:cNvSpPr/>
          <p:nvPr/>
        </p:nvSpPr>
        <p:spPr>
          <a:xfrm>
            <a:off x="5807971" y="5640309"/>
            <a:ext cx="1098639" cy="914400"/>
          </a:xfrm>
          <a:prstGeom prst="heptagon">
            <a:avLst>
              <a:gd name="hf" fmla="val 102572"/>
              <a:gd name="vf" fmla="val 105210"/>
            </a:avLst>
          </a:prstGeom>
          <a:gradFill>
            <a:gsLst>
              <a:gs pos="0">
                <a:srgbClr val="F08B54"/>
              </a:gs>
              <a:gs pos="50000">
                <a:srgbClr val="F67A26"/>
              </a:gs>
              <a:gs pos="100000">
                <a:srgbClr val="E36A18"/>
              </a:gs>
            </a:gsLst>
            <a:lin ang="5400000"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Occ 2</a:t>
            </a:r>
            <a:endParaRPr/>
          </a:p>
        </p:txBody>
      </p:sp>
      <p:sp>
        <p:nvSpPr>
          <p:cNvPr id="261" name="Google Shape;261;p26"/>
          <p:cNvSpPr/>
          <p:nvPr/>
        </p:nvSpPr>
        <p:spPr>
          <a:xfrm>
            <a:off x="4223795" y="5559281"/>
            <a:ext cx="1020503" cy="914400"/>
          </a:xfrm>
          <a:prstGeom prst="heptagon">
            <a:avLst>
              <a:gd name="hf" fmla="val 102572"/>
              <a:gd name="vf" fmla="val 105210"/>
            </a:avLst>
          </a:prstGeom>
          <a:gradFill>
            <a:gsLst>
              <a:gs pos="0">
                <a:srgbClr val="F08B54"/>
              </a:gs>
              <a:gs pos="50000">
                <a:srgbClr val="F67A26"/>
              </a:gs>
              <a:gs pos="100000">
                <a:srgbClr val="E36A18"/>
              </a:gs>
            </a:gsLst>
            <a:lin ang="5400000"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Occ 3</a:t>
            </a:r>
            <a:endParaRPr/>
          </a:p>
        </p:txBody>
      </p:sp>
      <p:cxnSp>
        <p:nvCxnSpPr>
          <p:cNvPr id="262" name="Google Shape;262;p26"/>
          <p:cNvCxnSpPr>
            <a:endCxn id="261" idx="0"/>
          </p:cNvCxnSpPr>
          <p:nvPr/>
        </p:nvCxnSpPr>
        <p:spPr>
          <a:xfrm flipH="1">
            <a:off x="5143235" y="4778290"/>
            <a:ext cx="570900" cy="962100"/>
          </a:xfrm>
          <a:prstGeom prst="straightConnector1">
            <a:avLst/>
          </a:prstGeom>
          <a:noFill/>
          <a:ln w="12700" cap="flat" cmpd="sng">
            <a:solidFill>
              <a:srgbClr val="FFFFFF"/>
            </a:solidFill>
            <a:prstDash val="solid"/>
            <a:miter lim="800000"/>
            <a:headEnd type="none" w="sm" len="sm"/>
            <a:tailEnd type="none" w="sm" len="sm"/>
          </a:ln>
        </p:spPr>
      </p:cxnSp>
      <p:cxnSp>
        <p:nvCxnSpPr>
          <p:cNvPr id="263" name="Google Shape;263;p26"/>
          <p:cNvCxnSpPr>
            <a:endCxn id="260" idx="6"/>
          </p:cNvCxnSpPr>
          <p:nvPr/>
        </p:nvCxnSpPr>
        <p:spPr>
          <a:xfrm>
            <a:off x="6191989" y="4937409"/>
            <a:ext cx="165300" cy="702900"/>
          </a:xfrm>
          <a:prstGeom prst="straightConnector1">
            <a:avLst/>
          </a:prstGeom>
          <a:noFill/>
          <a:ln w="12700" cap="flat" cmpd="sng">
            <a:solidFill>
              <a:srgbClr val="FFFFFF"/>
            </a:solidFill>
            <a:prstDash val="solid"/>
            <a:miter lim="800000"/>
            <a:headEnd type="none" w="sm" len="sm"/>
            <a:tailEnd type="none" w="sm" len="sm"/>
          </a:ln>
        </p:spPr>
      </p:cxnSp>
      <p:cxnSp>
        <p:nvCxnSpPr>
          <p:cNvPr id="264" name="Google Shape;264;p26"/>
          <p:cNvCxnSpPr/>
          <p:nvPr/>
        </p:nvCxnSpPr>
        <p:spPr>
          <a:xfrm>
            <a:off x="6868104" y="4640190"/>
            <a:ext cx="641063" cy="368228"/>
          </a:xfrm>
          <a:prstGeom prst="straightConnector1">
            <a:avLst/>
          </a:prstGeom>
          <a:noFill/>
          <a:ln w="12700" cap="flat" cmpd="sng">
            <a:solidFill>
              <a:srgbClr val="FFFFFF"/>
            </a:solidFill>
            <a:prstDash val="solid"/>
            <a:miter lim="800000"/>
            <a:headEnd type="none" w="sm" len="sm"/>
            <a:tailEnd type="none" w="sm" len="sm"/>
          </a:ln>
        </p:spPr>
      </p:cxnSp>
      <p:cxnSp>
        <p:nvCxnSpPr>
          <p:cNvPr id="265" name="Google Shape;265;p26"/>
          <p:cNvCxnSpPr>
            <a:stCxn id="260" idx="1"/>
            <a:endCxn id="266" idx="1"/>
          </p:cNvCxnSpPr>
          <p:nvPr/>
        </p:nvCxnSpPr>
        <p:spPr>
          <a:xfrm>
            <a:off x="6906611" y="6228366"/>
            <a:ext cx="792300" cy="38400"/>
          </a:xfrm>
          <a:prstGeom prst="straightConnector1">
            <a:avLst/>
          </a:prstGeom>
          <a:noFill/>
          <a:ln w="12700" cap="flat" cmpd="sng">
            <a:solidFill>
              <a:srgbClr val="FFFFFF"/>
            </a:solidFill>
            <a:prstDash val="dash"/>
            <a:miter lim="800000"/>
            <a:headEnd type="none" w="sm" len="sm"/>
            <a:tailEnd type="none" w="sm" len="sm"/>
          </a:ln>
        </p:spPr>
      </p:cxnSp>
      <p:sp>
        <p:nvSpPr>
          <p:cNvPr id="266" name="Google Shape;266;p26"/>
          <p:cNvSpPr/>
          <p:nvPr/>
        </p:nvSpPr>
        <p:spPr>
          <a:xfrm>
            <a:off x="7698803" y="6086741"/>
            <a:ext cx="1298222" cy="359833"/>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eMoF B2</a:t>
            </a:r>
            <a:endParaRPr/>
          </a:p>
        </p:txBody>
      </p:sp>
      <p:cxnSp>
        <p:nvCxnSpPr>
          <p:cNvPr id="267" name="Google Shape;267;p26"/>
          <p:cNvCxnSpPr>
            <a:stCxn id="261" idx="5"/>
            <a:endCxn id="268" idx="3"/>
          </p:cNvCxnSpPr>
          <p:nvPr/>
        </p:nvCxnSpPr>
        <p:spPr>
          <a:xfrm rot="10800000">
            <a:off x="3793854" y="5487790"/>
            <a:ext cx="531000" cy="252600"/>
          </a:xfrm>
          <a:prstGeom prst="straightConnector1">
            <a:avLst/>
          </a:prstGeom>
          <a:noFill/>
          <a:ln w="12700" cap="flat" cmpd="sng">
            <a:solidFill>
              <a:srgbClr val="FFFFFF"/>
            </a:solidFill>
            <a:prstDash val="dash"/>
            <a:miter lim="800000"/>
            <a:headEnd type="none" w="sm" len="sm"/>
            <a:tailEnd type="none" w="sm" len="sm"/>
          </a:ln>
        </p:spPr>
      </p:cxnSp>
      <p:sp>
        <p:nvSpPr>
          <p:cNvPr id="268" name="Google Shape;268;p26"/>
          <p:cNvSpPr/>
          <p:nvPr/>
        </p:nvSpPr>
        <p:spPr>
          <a:xfrm>
            <a:off x="2495600" y="5296938"/>
            <a:ext cx="1298222" cy="381890"/>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eMoF B3</a:t>
            </a:r>
            <a:endParaRPr/>
          </a:p>
        </p:txBody>
      </p:sp>
      <p:cxnSp>
        <p:nvCxnSpPr>
          <p:cNvPr id="269" name="Google Shape;269;p26"/>
          <p:cNvCxnSpPr>
            <a:endCxn id="270" idx="1"/>
          </p:cNvCxnSpPr>
          <p:nvPr/>
        </p:nvCxnSpPr>
        <p:spPr>
          <a:xfrm rot="10800000" flipH="1">
            <a:off x="6670132" y="3161902"/>
            <a:ext cx="1514100" cy="848700"/>
          </a:xfrm>
          <a:prstGeom prst="straightConnector1">
            <a:avLst/>
          </a:prstGeom>
          <a:noFill/>
          <a:ln w="12700" cap="flat" cmpd="sng">
            <a:solidFill>
              <a:srgbClr val="FFFFFF"/>
            </a:solidFill>
            <a:prstDash val="solid"/>
            <a:miter lim="800000"/>
            <a:headEnd type="none" w="sm" len="sm"/>
            <a:tailEnd type="none" w="sm" len="sm"/>
          </a:ln>
        </p:spPr>
      </p:cxnSp>
      <p:sp>
        <p:nvSpPr>
          <p:cNvPr id="270" name="Google Shape;270;p26"/>
          <p:cNvSpPr/>
          <p:nvPr/>
        </p:nvSpPr>
        <p:spPr>
          <a:xfrm>
            <a:off x="8184232" y="2915645"/>
            <a:ext cx="1298222" cy="492514"/>
          </a:xfrm>
          <a:prstGeom prst="roundRect">
            <a:avLst>
              <a:gd name="adj" fmla="val 1666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eMoF A2</a:t>
            </a:r>
            <a:endParaRPr/>
          </a:p>
        </p:txBody>
      </p:sp>
      <p:sp>
        <p:nvSpPr>
          <p:cNvPr id="258" name="Google Shape;258;p26"/>
          <p:cNvSpPr/>
          <p:nvPr/>
        </p:nvSpPr>
        <p:spPr>
          <a:xfrm>
            <a:off x="7888923" y="4894669"/>
            <a:ext cx="1045208" cy="914400"/>
          </a:xfrm>
          <a:prstGeom prst="heptagon">
            <a:avLst>
              <a:gd name="hf" fmla="val 102572"/>
              <a:gd name="vf" fmla="val 105210"/>
            </a:avLst>
          </a:prstGeom>
          <a:gradFill>
            <a:gsLst>
              <a:gs pos="0">
                <a:srgbClr val="F08B54"/>
              </a:gs>
              <a:gs pos="50000">
                <a:srgbClr val="F67A26"/>
              </a:gs>
              <a:gs pos="100000">
                <a:srgbClr val="E36A18"/>
              </a:gs>
            </a:gsLst>
            <a:lin ang="5400000"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Occ 1</a:t>
            </a:r>
            <a:endParaRPr/>
          </a:p>
        </p:txBody>
      </p:sp>
      <p:sp>
        <p:nvSpPr>
          <p:cNvPr id="255" name="Google Shape;255;p26"/>
          <p:cNvSpPr/>
          <p:nvPr/>
        </p:nvSpPr>
        <p:spPr>
          <a:xfrm>
            <a:off x="3884361" y="2747917"/>
            <a:ext cx="1298221" cy="1154768"/>
          </a:xfrm>
          <a:prstGeom prst="ellipse">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Event 1.1</a:t>
            </a:r>
            <a:endParaRPr/>
          </a:p>
        </p:txBody>
      </p:sp>
      <p:sp>
        <p:nvSpPr>
          <p:cNvPr id="271" name="Google Shape;271;p26"/>
          <p:cNvSpPr/>
          <p:nvPr/>
        </p:nvSpPr>
        <p:spPr>
          <a:xfrm>
            <a:off x="5569883" y="3796155"/>
            <a:ext cx="1298221" cy="1154768"/>
          </a:xfrm>
          <a:prstGeom prst="ellipse">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Event 1.1.1</a:t>
            </a:r>
            <a:endParaRPr/>
          </a:p>
        </p:txBody>
      </p:sp>
      <p:cxnSp>
        <p:nvCxnSpPr>
          <p:cNvPr id="272" name="Google Shape;272;p26"/>
          <p:cNvCxnSpPr>
            <a:endCxn id="255" idx="4"/>
          </p:cNvCxnSpPr>
          <p:nvPr/>
        </p:nvCxnSpPr>
        <p:spPr>
          <a:xfrm rot="10800000">
            <a:off x="4533469" y="3902685"/>
            <a:ext cx="1274400" cy="464400"/>
          </a:xfrm>
          <a:prstGeom prst="bentConnector2">
            <a:avLst/>
          </a:prstGeom>
          <a:noFill/>
          <a:ln w="31750" cap="flat" cmpd="sng">
            <a:solidFill>
              <a:schemeClr val="accent1"/>
            </a:solidFill>
            <a:prstDash val="solid"/>
            <a:miter lim="800000"/>
            <a:headEnd type="none" w="sm" len="sm"/>
            <a:tailEnd type="triangle" w="lg" len="lg"/>
          </a:ln>
        </p:spPr>
      </p:cxnSp>
      <p:cxnSp>
        <p:nvCxnSpPr>
          <p:cNvPr id="273" name="Google Shape;273;p26"/>
          <p:cNvCxnSpPr/>
          <p:nvPr/>
        </p:nvCxnSpPr>
        <p:spPr>
          <a:xfrm rot="10800000">
            <a:off x="6677984" y="4803741"/>
            <a:ext cx="1314449" cy="293967"/>
          </a:xfrm>
          <a:prstGeom prst="straightConnector1">
            <a:avLst/>
          </a:prstGeom>
          <a:noFill/>
          <a:ln w="31750" cap="flat" cmpd="sng">
            <a:solidFill>
              <a:schemeClr val="accent1"/>
            </a:solidFill>
            <a:prstDash val="solid"/>
            <a:miter lim="800000"/>
            <a:headEnd type="none" w="sm" len="sm"/>
            <a:tailEnd type="triangle" w="lg" len="lg"/>
          </a:ln>
        </p:spPr>
      </p:cxnSp>
      <p:cxnSp>
        <p:nvCxnSpPr>
          <p:cNvPr id="274" name="Google Shape;274;p26"/>
          <p:cNvCxnSpPr>
            <a:endCxn id="271" idx="4"/>
          </p:cNvCxnSpPr>
          <p:nvPr/>
        </p:nvCxnSpPr>
        <p:spPr>
          <a:xfrm rot="10800000">
            <a:off x="6218991" y="4950923"/>
            <a:ext cx="138300" cy="711300"/>
          </a:xfrm>
          <a:prstGeom prst="straightConnector1">
            <a:avLst/>
          </a:prstGeom>
          <a:noFill/>
          <a:ln w="31750" cap="flat" cmpd="sng">
            <a:solidFill>
              <a:schemeClr val="accent1"/>
            </a:solidFill>
            <a:prstDash val="solid"/>
            <a:miter lim="800000"/>
            <a:headEnd type="none" w="sm" len="sm"/>
            <a:tailEnd type="triangle" w="lg" len="lg"/>
          </a:ln>
        </p:spPr>
      </p:cxnSp>
      <p:cxnSp>
        <p:nvCxnSpPr>
          <p:cNvPr id="275" name="Google Shape;275;p26"/>
          <p:cNvCxnSpPr/>
          <p:nvPr/>
        </p:nvCxnSpPr>
        <p:spPr>
          <a:xfrm rot="10800000" flipH="1">
            <a:off x="5143235" y="4803741"/>
            <a:ext cx="616766" cy="958579"/>
          </a:xfrm>
          <a:prstGeom prst="straightConnector1">
            <a:avLst/>
          </a:prstGeom>
          <a:noFill/>
          <a:ln w="31750" cap="flat" cmpd="sng">
            <a:solidFill>
              <a:schemeClr val="accent1"/>
            </a:solidFill>
            <a:prstDash val="solid"/>
            <a:miter lim="800000"/>
            <a:headEnd type="none" w="sm" len="sm"/>
            <a:tailEnd type="triangle" w="lg" len="lg"/>
          </a:ln>
        </p:spPr>
      </p:cxnSp>
      <p:cxnSp>
        <p:nvCxnSpPr>
          <p:cNvPr id="276" name="Google Shape;276;p26"/>
          <p:cNvCxnSpPr/>
          <p:nvPr/>
        </p:nvCxnSpPr>
        <p:spPr>
          <a:xfrm rot="10800000" flipH="1">
            <a:off x="3793824" y="4803739"/>
            <a:ext cx="1966179" cy="706072"/>
          </a:xfrm>
          <a:prstGeom prst="straightConnector1">
            <a:avLst/>
          </a:prstGeom>
          <a:noFill/>
          <a:ln w="31750" cap="flat" cmpd="sng">
            <a:solidFill>
              <a:schemeClr val="accent1"/>
            </a:solidFill>
            <a:prstDash val="solid"/>
            <a:miter lim="800000"/>
            <a:headEnd type="none" w="sm" len="sm"/>
            <a:tailEnd type="triangle" w="lg" len="lg"/>
          </a:ln>
        </p:spPr>
      </p:cxnSp>
      <p:cxnSp>
        <p:nvCxnSpPr>
          <p:cNvPr id="277" name="Google Shape;277;p26"/>
          <p:cNvCxnSpPr>
            <a:endCxn id="271" idx="4"/>
          </p:cNvCxnSpPr>
          <p:nvPr/>
        </p:nvCxnSpPr>
        <p:spPr>
          <a:xfrm rot="10800000">
            <a:off x="6218991" y="4950923"/>
            <a:ext cx="1479900" cy="1337700"/>
          </a:xfrm>
          <a:prstGeom prst="straightConnector1">
            <a:avLst/>
          </a:prstGeom>
          <a:noFill/>
          <a:ln w="31750" cap="flat" cmpd="sng">
            <a:solidFill>
              <a:schemeClr val="accent1"/>
            </a:solidFill>
            <a:prstDash val="solid"/>
            <a:miter lim="800000"/>
            <a:headEnd type="none" w="sm" len="sm"/>
            <a:tailEnd type="triangle" w="lg" len="lg"/>
          </a:ln>
        </p:spPr>
      </p:cxnSp>
      <p:cxnSp>
        <p:nvCxnSpPr>
          <p:cNvPr id="278" name="Google Shape;278;p26"/>
          <p:cNvCxnSpPr/>
          <p:nvPr/>
        </p:nvCxnSpPr>
        <p:spPr>
          <a:xfrm flipH="1">
            <a:off x="6677982" y="4483283"/>
            <a:ext cx="2804472" cy="344699"/>
          </a:xfrm>
          <a:prstGeom prst="straightConnector1">
            <a:avLst/>
          </a:prstGeom>
          <a:noFill/>
          <a:ln w="31750" cap="flat" cmpd="sng">
            <a:solidFill>
              <a:schemeClr val="accent1"/>
            </a:solidFill>
            <a:prstDash val="solid"/>
            <a:miter lim="800000"/>
            <a:headEnd type="none" w="sm" len="sm"/>
            <a:tailEnd type="triangle" w="lg" len="lg"/>
          </a:ln>
        </p:spPr>
      </p:cxnSp>
      <p:cxnSp>
        <p:nvCxnSpPr>
          <p:cNvPr id="279" name="Google Shape;279;p26"/>
          <p:cNvCxnSpPr/>
          <p:nvPr/>
        </p:nvCxnSpPr>
        <p:spPr>
          <a:xfrm>
            <a:off x="3793822" y="5509813"/>
            <a:ext cx="531032" cy="252507"/>
          </a:xfrm>
          <a:prstGeom prst="straightConnector1">
            <a:avLst/>
          </a:prstGeom>
          <a:noFill/>
          <a:ln w="31750" cap="flat" cmpd="sng">
            <a:solidFill>
              <a:schemeClr val="accent2"/>
            </a:solidFill>
            <a:prstDash val="solid"/>
            <a:miter lim="800000"/>
            <a:headEnd type="none" w="sm" len="sm"/>
            <a:tailEnd type="triangle" w="lg" len="lg"/>
          </a:ln>
        </p:spPr>
      </p:cxnSp>
      <p:cxnSp>
        <p:nvCxnSpPr>
          <p:cNvPr id="280" name="Google Shape;280;p26"/>
          <p:cNvCxnSpPr>
            <a:endCxn id="260" idx="1"/>
          </p:cNvCxnSpPr>
          <p:nvPr/>
        </p:nvCxnSpPr>
        <p:spPr>
          <a:xfrm rot="10800000">
            <a:off x="6906611" y="6228366"/>
            <a:ext cx="792300" cy="60300"/>
          </a:xfrm>
          <a:prstGeom prst="straightConnector1">
            <a:avLst/>
          </a:prstGeom>
          <a:noFill/>
          <a:ln w="31750" cap="flat" cmpd="sng">
            <a:solidFill>
              <a:schemeClr val="accent2"/>
            </a:solidFill>
            <a:prstDash val="solid"/>
            <a:miter lim="800000"/>
            <a:headEnd type="none" w="sm" len="sm"/>
            <a:tailEnd type="triangle" w="lg" len="lg"/>
          </a:ln>
        </p:spPr>
      </p:cxnSp>
      <p:cxnSp>
        <p:nvCxnSpPr>
          <p:cNvPr id="281" name="Google Shape;281;p26"/>
          <p:cNvCxnSpPr/>
          <p:nvPr/>
        </p:nvCxnSpPr>
        <p:spPr>
          <a:xfrm flipH="1">
            <a:off x="8830625" y="4459040"/>
            <a:ext cx="651831" cy="638666"/>
          </a:xfrm>
          <a:prstGeom prst="straightConnector1">
            <a:avLst/>
          </a:prstGeom>
          <a:noFill/>
          <a:ln w="31750" cap="flat" cmpd="sng">
            <a:solidFill>
              <a:schemeClr val="accent2"/>
            </a:solidFill>
            <a:prstDash val="solid"/>
            <a:miter lim="800000"/>
            <a:headEnd type="none" w="sm" len="sm"/>
            <a:tailEnd type="triangle" w="lg" len="lg"/>
          </a:ln>
        </p:spPr>
      </p:cxnSp>
      <p:cxnSp>
        <p:nvCxnSpPr>
          <p:cNvPr id="282" name="Google Shape;282;p26"/>
          <p:cNvCxnSpPr/>
          <p:nvPr/>
        </p:nvCxnSpPr>
        <p:spPr>
          <a:xfrm flipH="1">
            <a:off x="6677982" y="3186145"/>
            <a:ext cx="1506250" cy="803365"/>
          </a:xfrm>
          <a:prstGeom prst="straightConnector1">
            <a:avLst/>
          </a:prstGeom>
          <a:noFill/>
          <a:ln w="31750" cap="flat" cmpd="sng">
            <a:solidFill>
              <a:schemeClr val="accent1"/>
            </a:solidFill>
            <a:prstDash val="solid"/>
            <a:miter lim="800000"/>
            <a:headEnd type="none" w="sm" len="sm"/>
            <a:tailEnd type="triangle" w="lg" len="lg"/>
          </a:ln>
        </p:spPr>
      </p:cxnSp>
      <p:cxnSp>
        <p:nvCxnSpPr>
          <p:cNvPr id="283" name="Google Shape;283;p26"/>
          <p:cNvCxnSpPr/>
          <p:nvPr/>
        </p:nvCxnSpPr>
        <p:spPr>
          <a:xfrm flipH="1">
            <a:off x="4992460" y="2376680"/>
            <a:ext cx="1389830" cy="564590"/>
          </a:xfrm>
          <a:prstGeom prst="straightConnector1">
            <a:avLst/>
          </a:prstGeom>
          <a:noFill/>
          <a:ln w="38100" cap="flat" cmpd="sng">
            <a:solidFill>
              <a:schemeClr val="accent1"/>
            </a:solidFill>
            <a:prstDash val="solid"/>
            <a:miter lim="800000"/>
            <a:headEnd type="none" w="sm" len="sm"/>
            <a:tailEnd type="triangle" w="lg" len="lg"/>
          </a:ln>
        </p:spPr>
      </p:cxnSp>
      <p:cxnSp>
        <p:nvCxnSpPr>
          <p:cNvPr id="284" name="Google Shape;284;p26"/>
          <p:cNvCxnSpPr>
            <a:stCxn id="255" idx="2"/>
            <a:endCxn id="253" idx="4"/>
          </p:cNvCxnSpPr>
          <p:nvPr/>
        </p:nvCxnSpPr>
        <p:spPr>
          <a:xfrm rot="10800000">
            <a:off x="3286759" y="2639501"/>
            <a:ext cx="597600" cy="685800"/>
          </a:xfrm>
          <a:prstGeom prst="bentConnector2">
            <a:avLst/>
          </a:prstGeom>
          <a:noFill/>
          <a:ln w="31750" cap="flat" cmpd="sng">
            <a:solidFill>
              <a:schemeClr val="accent1"/>
            </a:solidFill>
            <a:prstDash val="solid"/>
            <a:miter lim="800000"/>
            <a:headEnd type="none" w="sm" len="sm"/>
            <a:tailEnd type="triangle" w="lg" len="lg"/>
          </a:ln>
        </p:spPr>
      </p:cxnSp>
      <p:sp>
        <p:nvSpPr>
          <p:cNvPr id="285" name="Google Shape;285;p26"/>
          <p:cNvSpPr/>
          <p:nvPr/>
        </p:nvSpPr>
        <p:spPr>
          <a:xfrm>
            <a:off x="11124845" y="4305370"/>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86" name="Google Shape;286;p26"/>
          <p:cNvCxnSpPr>
            <a:stCxn id="259" idx="3"/>
            <a:endCxn id="285" idx="1"/>
          </p:cNvCxnSpPr>
          <p:nvPr/>
        </p:nvCxnSpPr>
        <p:spPr>
          <a:xfrm>
            <a:off x="10780676" y="4437111"/>
            <a:ext cx="344100" cy="0"/>
          </a:xfrm>
          <a:prstGeom prst="straightConnector1">
            <a:avLst/>
          </a:prstGeom>
          <a:noFill/>
          <a:ln w="9525" cap="flat" cmpd="sng">
            <a:solidFill>
              <a:schemeClr val="dk1"/>
            </a:solidFill>
            <a:prstDash val="solid"/>
            <a:miter lim="800000"/>
            <a:headEnd type="none" w="sm" len="sm"/>
            <a:tailEnd type="triangle" w="med" len="med"/>
          </a:ln>
        </p:spPr>
      </p:cxnSp>
      <p:sp>
        <p:nvSpPr>
          <p:cNvPr id="287" name="Google Shape;287;p26"/>
          <p:cNvSpPr/>
          <p:nvPr/>
        </p:nvSpPr>
        <p:spPr>
          <a:xfrm>
            <a:off x="9846724" y="3030161"/>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88" name="Google Shape;288;p26"/>
          <p:cNvCxnSpPr/>
          <p:nvPr/>
        </p:nvCxnSpPr>
        <p:spPr>
          <a:xfrm rot="10800000" flipH="1">
            <a:off x="9502557" y="3161904"/>
            <a:ext cx="344169" cy="1"/>
          </a:xfrm>
          <a:prstGeom prst="straightConnector1">
            <a:avLst/>
          </a:prstGeom>
          <a:noFill/>
          <a:ln w="9525" cap="flat" cmpd="sng">
            <a:solidFill>
              <a:schemeClr val="dk1"/>
            </a:solidFill>
            <a:prstDash val="solid"/>
            <a:miter lim="800000"/>
            <a:headEnd type="none" w="sm" len="sm"/>
            <a:tailEnd type="triangle" w="med" len="med"/>
          </a:ln>
        </p:spPr>
      </p:cxnSp>
      <p:sp>
        <p:nvSpPr>
          <p:cNvPr id="289" name="Google Shape;289;p26"/>
          <p:cNvSpPr/>
          <p:nvPr/>
        </p:nvSpPr>
        <p:spPr>
          <a:xfrm>
            <a:off x="8042972" y="2209075"/>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90" name="Google Shape;290;p26"/>
          <p:cNvCxnSpPr/>
          <p:nvPr/>
        </p:nvCxnSpPr>
        <p:spPr>
          <a:xfrm rot="10800000" flipH="1">
            <a:off x="7698805" y="2340818"/>
            <a:ext cx="344169" cy="1"/>
          </a:xfrm>
          <a:prstGeom prst="straightConnector1">
            <a:avLst/>
          </a:prstGeom>
          <a:noFill/>
          <a:ln w="9525" cap="flat" cmpd="sng">
            <a:solidFill>
              <a:schemeClr val="dk1"/>
            </a:solidFill>
            <a:prstDash val="solid"/>
            <a:miter lim="800000"/>
            <a:headEnd type="none" w="sm" len="sm"/>
            <a:tailEnd type="triangle" w="med" len="med"/>
          </a:ln>
        </p:spPr>
      </p:cxnSp>
      <p:sp>
        <p:nvSpPr>
          <p:cNvPr id="291" name="Google Shape;291;p26"/>
          <p:cNvSpPr/>
          <p:nvPr/>
        </p:nvSpPr>
        <p:spPr>
          <a:xfrm>
            <a:off x="9341194" y="6167294"/>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92" name="Google Shape;292;p26"/>
          <p:cNvCxnSpPr/>
          <p:nvPr/>
        </p:nvCxnSpPr>
        <p:spPr>
          <a:xfrm rot="10800000" flipH="1">
            <a:off x="8997027" y="6299037"/>
            <a:ext cx="344169" cy="1"/>
          </a:xfrm>
          <a:prstGeom prst="straightConnector1">
            <a:avLst/>
          </a:prstGeom>
          <a:noFill/>
          <a:ln w="9525" cap="flat" cmpd="sng">
            <a:solidFill>
              <a:schemeClr val="dk1"/>
            </a:solidFill>
            <a:prstDash val="solid"/>
            <a:miter lim="800000"/>
            <a:headEnd type="none" w="sm" len="sm"/>
            <a:tailEnd type="triangle" w="med" len="med"/>
          </a:ln>
        </p:spPr>
      </p:cxnSp>
      <p:sp>
        <p:nvSpPr>
          <p:cNvPr id="293" name="Google Shape;293;p26"/>
          <p:cNvSpPr/>
          <p:nvPr/>
        </p:nvSpPr>
        <p:spPr>
          <a:xfrm>
            <a:off x="1327625" y="5349848"/>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94" name="Google Shape;294;p26"/>
          <p:cNvCxnSpPr>
            <a:stCxn id="268" idx="1"/>
            <a:endCxn id="293" idx="3"/>
          </p:cNvCxnSpPr>
          <p:nvPr/>
        </p:nvCxnSpPr>
        <p:spPr>
          <a:xfrm rot="10800000">
            <a:off x="2174900" y="5481583"/>
            <a:ext cx="320700" cy="6300"/>
          </a:xfrm>
          <a:prstGeom prst="straightConnector1">
            <a:avLst/>
          </a:prstGeom>
          <a:noFill/>
          <a:ln w="9525" cap="flat" cmpd="sng">
            <a:solidFill>
              <a:schemeClr val="dk1"/>
            </a:solidFill>
            <a:prstDash val="solid"/>
            <a:miter lim="800000"/>
            <a:headEnd type="none" w="sm" len="sm"/>
            <a:tailEnd type="triangle" w="med" len="med"/>
          </a:ln>
        </p:spPr>
      </p:cxnSp>
      <p:sp>
        <p:nvSpPr>
          <p:cNvPr id="295" name="Google Shape;295;p26"/>
          <p:cNvSpPr/>
          <p:nvPr/>
        </p:nvSpPr>
        <p:spPr>
          <a:xfrm>
            <a:off x="2925574" y="6002076"/>
            <a:ext cx="965791" cy="264581"/>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WoRMS</a:t>
            </a:r>
            <a:endParaRPr sz="1600">
              <a:solidFill>
                <a:schemeClr val="lt1"/>
              </a:solidFill>
              <a:latin typeface="Calibri"/>
              <a:ea typeface="Calibri"/>
              <a:cs typeface="Calibri"/>
              <a:sym typeface="Calibri"/>
            </a:endParaRPr>
          </a:p>
        </p:txBody>
      </p:sp>
      <p:cxnSp>
        <p:nvCxnSpPr>
          <p:cNvPr id="296" name="Google Shape;296;p26"/>
          <p:cNvCxnSpPr/>
          <p:nvPr/>
        </p:nvCxnSpPr>
        <p:spPr>
          <a:xfrm rot="10800000">
            <a:off x="3891365" y="6133816"/>
            <a:ext cx="320693" cy="6294"/>
          </a:xfrm>
          <a:prstGeom prst="straightConnector1">
            <a:avLst/>
          </a:prstGeom>
          <a:noFill/>
          <a:ln w="9525" cap="flat" cmpd="sng">
            <a:solidFill>
              <a:schemeClr val="dk1"/>
            </a:solidFill>
            <a:prstDash val="solid"/>
            <a:miter lim="800000"/>
            <a:headEnd type="none" w="sm" len="sm"/>
            <a:tailEnd type="triangle" w="med" len="med"/>
          </a:ln>
        </p:spPr>
      </p:cxnSp>
      <p:sp>
        <p:nvSpPr>
          <p:cNvPr id="297" name="Google Shape;297;p26"/>
          <p:cNvSpPr/>
          <p:nvPr/>
        </p:nvSpPr>
        <p:spPr>
          <a:xfrm>
            <a:off x="4868022" y="6554711"/>
            <a:ext cx="965791" cy="264581"/>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WoRMS</a:t>
            </a:r>
            <a:endParaRPr sz="1600">
              <a:solidFill>
                <a:schemeClr val="lt1"/>
              </a:solidFill>
              <a:latin typeface="Calibri"/>
              <a:ea typeface="Calibri"/>
              <a:cs typeface="Calibri"/>
              <a:sym typeface="Calibri"/>
            </a:endParaRPr>
          </a:p>
        </p:txBody>
      </p:sp>
      <p:cxnSp>
        <p:nvCxnSpPr>
          <p:cNvPr id="298" name="Google Shape;298;p26"/>
          <p:cNvCxnSpPr>
            <a:stCxn id="260" idx="3"/>
          </p:cNvCxnSpPr>
          <p:nvPr/>
        </p:nvCxnSpPr>
        <p:spPr>
          <a:xfrm flipH="1">
            <a:off x="5833820" y="6554714"/>
            <a:ext cx="279000" cy="131700"/>
          </a:xfrm>
          <a:prstGeom prst="straightConnector1">
            <a:avLst/>
          </a:prstGeom>
          <a:noFill/>
          <a:ln w="9525" cap="flat" cmpd="sng">
            <a:solidFill>
              <a:schemeClr val="dk1"/>
            </a:solidFill>
            <a:prstDash val="solid"/>
            <a:miter lim="800000"/>
            <a:headEnd type="none" w="sm" len="sm"/>
            <a:tailEnd type="triangle" w="med" len="med"/>
          </a:ln>
        </p:spPr>
      </p:cxnSp>
      <p:sp>
        <p:nvSpPr>
          <p:cNvPr id="299" name="Google Shape;299;p26"/>
          <p:cNvSpPr/>
          <p:nvPr/>
        </p:nvSpPr>
        <p:spPr>
          <a:xfrm>
            <a:off x="9222687" y="5491603"/>
            <a:ext cx="965791" cy="264581"/>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WoRMS</a:t>
            </a:r>
            <a:endParaRPr sz="1600">
              <a:solidFill>
                <a:schemeClr val="lt1"/>
              </a:solidFill>
              <a:latin typeface="Calibri"/>
              <a:ea typeface="Calibri"/>
              <a:cs typeface="Calibri"/>
              <a:sym typeface="Calibri"/>
            </a:endParaRPr>
          </a:p>
        </p:txBody>
      </p:sp>
      <p:cxnSp>
        <p:nvCxnSpPr>
          <p:cNvPr id="300" name="Google Shape;300;p26"/>
          <p:cNvCxnSpPr>
            <a:stCxn id="258" idx="1"/>
            <a:endCxn id="299" idx="1"/>
          </p:cNvCxnSpPr>
          <p:nvPr/>
        </p:nvCxnSpPr>
        <p:spPr>
          <a:xfrm>
            <a:off x="8934133" y="5482726"/>
            <a:ext cx="288600" cy="141300"/>
          </a:xfrm>
          <a:prstGeom prst="straightConnector1">
            <a:avLst/>
          </a:prstGeom>
          <a:noFill/>
          <a:ln w="9525" cap="flat" cmpd="sng">
            <a:solidFill>
              <a:schemeClr val="dk1"/>
            </a:solidFill>
            <a:prstDash val="solid"/>
            <a:miter lim="800000"/>
            <a:headEnd type="none" w="sm" len="sm"/>
            <a:tailEnd type="triangle" w="med" len="med"/>
          </a:ln>
        </p:spPr>
      </p:cxnSp>
      <p:pic>
        <p:nvPicPr>
          <p:cNvPr id="301" name="Google Shape;301;p26"/>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8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8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0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9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9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9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9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9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9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9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28"/>
          <p:cNvPicPr preferRelativeResize="0"/>
          <p:nvPr/>
        </p:nvPicPr>
        <p:blipFill rotWithShape="1">
          <a:blip r:embed="rId3">
            <a:alphaModFix/>
          </a:blip>
          <a:srcRect/>
          <a:stretch/>
        </p:blipFill>
        <p:spPr>
          <a:xfrm>
            <a:off x="3388661" y="130410"/>
            <a:ext cx="7611035" cy="6711842"/>
          </a:xfrm>
          <a:prstGeom prst="rect">
            <a:avLst/>
          </a:prstGeom>
          <a:noFill/>
          <a:ln>
            <a:noFill/>
          </a:ln>
        </p:spPr>
      </p:pic>
      <p:grpSp>
        <p:nvGrpSpPr>
          <p:cNvPr id="313" name="Google Shape;313;p28"/>
          <p:cNvGrpSpPr/>
          <p:nvPr/>
        </p:nvGrpSpPr>
        <p:grpSpPr>
          <a:xfrm>
            <a:off x="349193" y="2223247"/>
            <a:ext cx="3747678" cy="3657600"/>
            <a:chOff x="1163423" y="2530810"/>
            <a:chExt cx="2665486" cy="3998230"/>
          </a:xfrm>
        </p:grpSpPr>
        <p:pic>
          <p:nvPicPr>
            <p:cNvPr id="314" name="Google Shape;314;p28" descr="C:\Users\daphnisd\Desktop\32262_carrousel-met-ctd-en-6-niskinflessen-wordt-aan-boord-gehesen-25-08-2010.jpg"/>
            <p:cNvPicPr preferRelativeResize="0"/>
            <p:nvPr/>
          </p:nvPicPr>
          <p:blipFill rotWithShape="1">
            <a:blip r:embed="rId4">
              <a:alphaModFix/>
            </a:blip>
            <a:srcRect/>
            <a:stretch/>
          </p:blipFill>
          <p:spPr>
            <a:xfrm>
              <a:off x="1163423" y="2530810"/>
              <a:ext cx="2665486" cy="3998230"/>
            </a:xfrm>
            <a:prstGeom prst="rect">
              <a:avLst/>
            </a:prstGeom>
            <a:noFill/>
            <a:ln>
              <a:noFill/>
            </a:ln>
          </p:spPr>
        </p:pic>
        <p:sp>
          <p:nvSpPr>
            <p:cNvPr id="315" name="Google Shape;315;p28"/>
            <p:cNvSpPr/>
            <p:nvPr/>
          </p:nvSpPr>
          <p:spPr>
            <a:xfrm>
              <a:off x="1166589" y="5823965"/>
              <a:ext cx="2662320" cy="433374"/>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000" dirty="0" err="1">
                  <a:solidFill>
                    <a:schemeClr val="dk1"/>
                  </a:solidFill>
                  <a:latin typeface="Calibri"/>
                  <a:ea typeface="Calibri"/>
                  <a:cs typeface="Calibri"/>
                  <a:sym typeface="Calibri"/>
                </a:rPr>
                <a:t>Mesures</a:t>
              </a:r>
              <a:r>
                <a:rPr lang="en-US" sz="2000" dirty="0">
                  <a:solidFill>
                    <a:schemeClr val="dk1"/>
                  </a:solidFill>
                  <a:latin typeface="Calibri"/>
                  <a:ea typeface="Calibri"/>
                  <a:cs typeface="Calibri"/>
                  <a:sym typeface="Calibri"/>
                </a:rPr>
                <a:t> avec CTD</a:t>
              </a:r>
              <a:endParaRPr dirty="0"/>
            </a:p>
          </p:txBody>
        </p:sp>
      </p:grpSp>
      <p:pic>
        <p:nvPicPr>
          <p:cNvPr id="316" name="Google Shape;316;p28"/>
          <p:cNvPicPr preferRelativeResize="0"/>
          <p:nvPr/>
        </p:nvPicPr>
        <p:blipFill rotWithShape="1">
          <a:blip r:embed="rId5">
            <a:alphaModFix/>
          </a:blip>
          <a:srcRect/>
          <a:stretch/>
        </p:blipFill>
        <p:spPr>
          <a:xfrm>
            <a:off x="11489067" y="6428728"/>
            <a:ext cx="537600" cy="33707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29"/>
          <p:cNvPicPr preferRelativeResize="0"/>
          <p:nvPr/>
        </p:nvPicPr>
        <p:blipFill rotWithShape="1">
          <a:blip r:embed="rId3">
            <a:alphaModFix/>
          </a:blip>
          <a:srcRect/>
          <a:stretch/>
        </p:blipFill>
        <p:spPr>
          <a:xfrm>
            <a:off x="3446182" y="0"/>
            <a:ext cx="6664708" cy="6858000"/>
          </a:xfrm>
          <a:prstGeom prst="rect">
            <a:avLst/>
          </a:prstGeom>
          <a:noFill/>
          <a:ln>
            <a:noFill/>
          </a:ln>
        </p:spPr>
      </p:pic>
      <p:sp>
        <p:nvSpPr>
          <p:cNvPr id="322" name="Google Shape;322;p29"/>
          <p:cNvSpPr txBox="1"/>
          <p:nvPr/>
        </p:nvSpPr>
        <p:spPr>
          <a:xfrm>
            <a:off x="295835" y="627529"/>
            <a:ext cx="1643591" cy="369332"/>
          </a:xfrm>
          <a:prstGeom prst="rect">
            <a:avLst/>
          </a:prstGeom>
          <a:noFill/>
          <a:ln>
            <a:noFill/>
          </a:ln>
        </p:spPr>
        <p:txBody>
          <a:bodyPr spcFirstLastPara="1" wrap="square" lIns="91425" tIns="45700" rIns="91425" bIns="45700" anchor="t" anchorCtr="0">
            <a:noAutofit/>
          </a:bodyPr>
          <a:lstStyle/>
          <a:p>
            <a:r>
              <a:rPr lang="en-US" sz="1800" dirty="0" err="1">
                <a:solidFill>
                  <a:schemeClr val="dk1"/>
                </a:solidFill>
                <a:latin typeface="Calibri"/>
                <a:ea typeface="Calibri"/>
                <a:cs typeface="Calibri"/>
                <a:sym typeface="Calibri"/>
              </a:rPr>
              <a:t>Autre</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exemple</a:t>
            </a:r>
            <a:endParaRPr dirty="0"/>
          </a:p>
        </p:txBody>
      </p:sp>
      <p:pic>
        <p:nvPicPr>
          <p:cNvPr id="323" name="Google Shape;323;p29"/>
          <p:cNvPicPr preferRelativeResize="0"/>
          <p:nvPr/>
        </p:nvPicPr>
        <p:blipFill rotWithShape="1">
          <a:blip r:embed="rId4">
            <a:alphaModFix/>
          </a:blip>
          <a:srcRect/>
          <a:stretch/>
        </p:blipFill>
        <p:spPr>
          <a:xfrm>
            <a:off x="197662" y="1243106"/>
            <a:ext cx="2776667" cy="549835"/>
          </a:xfrm>
          <a:prstGeom prst="rect">
            <a:avLst/>
          </a:prstGeom>
          <a:noFill/>
          <a:ln>
            <a:noFill/>
          </a:ln>
        </p:spPr>
      </p:pic>
      <p:pic>
        <p:nvPicPr>
          <p:cNvPr id="324" name="Google Shape;324;p29"/>
          <p:cNvPicPr preferRelativeResize="0"/>
          <p:nvPr/>
        </p:nvPicPr>
        <p:blipFill rotWithShape="1">
          <a:blip r:embed="rId5">
            <a:alphaModFix/>
          </a:blip>
          <a:srcRect/>
          <a:stretch/>
        </p:blipFill>
        <p:spPr>
          <a:xfrm>
            <a:off x="0" y="1882588"/>
            <a:ext cx="3512127" cy="1471748"/>
          </a:xfrm>
          <a:prstGeom prst="rect">
            <a:avLst/>
          </a:prstGeom>
          <a:noFill/>
          <a:ln>
            <a:noFill/>
          </a:ln>
        </p:spPr>
      </p:pic>
      <p:pic>
        <p:nvPicPr>
          <p:cNvPr id="325" name="Google Shape;325;p29"/>
          <p:cNvPicPr preferRelativeResize="0"/>
          <p:nvPr/>
        </p:nvPicPr>
        <p:blipFill rotWithShape="1">
          <a:blip r:embed="rId6">
            <a:alphaModFix/>
          </a:blip>
          <a:srcRect/>
          <a:stretch/>
        </p:blipFill>
        <p:spPr>
          <a:xfrm>
            <a:off x="11489067" y="6428728"/>
            <a:ext cx="537600" cy="33707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35FE5-F273-4400-84A4-016EAA94014A}"/>
              </a:ext>
            </a:extLst>
          </p:cNvPr>
          <p:cNvSpPr>
            <a:spLocks noGrp="1"/>
          </p:cNvSpPr>
          <p:nvPr>
            <p:ph type="title"/>
          </p:nvPr>
        </p:nvSpPr>
        <p:spPr/>
        <p:txBody>
          <a:bodyPr/>
          <a:lstStyle/>
          <a:p>
            <a:r>
              <a:rPr lang="en-CA" dirty="0"/>
              <a:t>Quiz time!</a:t>
            </a:r>
          </a:p>
        </p:txBody>
      </p:sp>
      <p:sp>
        <p:nvSpPr>
          <p:cNvPr id="3" name="Text Placeholder 2">
            <a:extLst>
              <a:ext uri="{FF2B5EF4-FFF2-40B4-BE49-F238E27FC236}">
                <a16:creationId xmlns:a16="http://schemas.microsoft.com/office/drawing/2014/main" id="{82C96F17-520B-4CCA-9F0C-F8C18EB1897A}"/>
              </a:ext>
            </a:extLst>
          </p:cNvPr>
          <p:cNvSpPr>
            <a:spLocks noGrp="1"/>
          </p:cNvSpPr>
          <p:nvPr>
            <p:ph type="body" idx="1"/>
          </p:nvPr>
        </p:nvSpPr>
        <p:spPr/>
        <p:txBody>
          <a:bodyPr/>
          <a:lstStyle/>
          <a:p>
            <a:pPr marL="114300" indent="0">
              <a:buNone/>
            </a:pPr>
            <a:r>
              <a:rPr lang="en-US" dirty="0"/>
              <a:t>Data Formats </a:t>
            </a:r>
            <a:r>
              <a:rPr lang="en-US" dirty="0" err="1"/>
              <a:t>Quiz.ipynb</a:t>
            </a:r>
            <a:endParaRPr lang="en-CA" dirty="0"/>
          </a:p>
        </p:txBody>
      </p:sp>
    </p:spTree>
    <p:extLst>
      <p:ext uri="{BB962C8B-B14F-4D97-AF65-F5344CB8AC3E}">
        <p14:creationId xmlns:p14="http://schemas.microsoft.com/office/powerpoint/2010/main" val="4153482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9" name="Google Shape;299;p39"/>
          <p:cNvPicPr preferRelativeResize="0"/>
          <p:nvPr/>
        </p:nvPicPr>
        <p:blipFill>
          <a:blip r:embed="rId3">
            <a:alphaModFix/>
          </a:blip>
          <a:stretch>
            <a:fillRect/>
          </a:stretch>
        </p:blipFill>
        <p:spPr>
          <a:xfrm>
            <a:off x="5879793" y="0"/>
            <a:ext cx="6294082" cy="6318738"/>
          </a:xfrm>
          <a:prstGeom prst="rect">
            <a:avLst/>
          </a:prstGeom>
          <a:noFill/>
          <a:ln>
            <a:noFill/>
          </a:ln>
        </p:spPr>
      </p:pic>
      <p:sp>
        <p:nvSpPr>
          <p:cNvPr id="292" name="Google Shape;292;p39"/>
          <p:cNvSpPr txBox="1">
            <a:spLocks noGrp="1"/>
          </p:cNvSpPr>
          <p:nvPr>
            <p:ph type="title"/>
          </p:nvPr>
        </p:nvSpPr>
        <p:spPr>
          <a:xfrm>
            <a:off x="561665" y="316326"/>
            <a:ext cx="10146825" cy="1548309"/>
          </a:xfrm>
          <a:prstGeom prst="rect">
            <a:avLst/>
          </a:prstGeom>
          <a:noFill/>
          <a:ln>
            <a:noFill/>
          </a:ln>
        </p:spPr>
        <p:txBody>
          <a:bodyPr spcFirstLastPara="1" wrap="square" lIns="121900" tIns="121900" rIns="121900" bIns="121900" anchor="t" anchorCtr="0">
            <a:noAutofit/>
          </a:bodyPr>
          <a:lstStyle/>
          <a:p>
            <a:pPr>
              <a:lnSpc>
                <a:spcPct val="100000"/>
              </a:lnSpc>
              <a:buSzPts val="2800"/>
            </a:pPr>
            <a:r>
              <a:rPr lang="fr-CA" sz="3600" b="1" dirty="0">
                <a:solidFill>
                  <a:srgbClr val="1E3566"/>
                </a:solidFill>
                <a:latin typeface="Calibri" panose="020F0502020204030204" pitchFamily="34" charset="0"/>
                <a:ea typeface="Montserrat"/>
                <a:cs typeface="Calibri" panose="020F0502020204030204" pitchFamily="34" charset="0"/>
                <a:sym typeface="Montserrat"/>
              </a:rPr>
              <a:t>Échantillonnage biologique</a:t>
            </a:r>
            <a:endParaRPr sz="3600" b="1" dirty="0">
              <a:solidFill>
                <a:srgbClr val="1E3566"/>
              </a:solidFill>
              <a:latin typeface="Calibri" panose="020F0502020204030204" pitchFamily="34" charset="0"/>
              <a:ea typeface="Montserrat"/>
              <a:cs typeface="Calibri" panose="020F0502020204030204" pitchFamily="34" charset="0"/>
              <a:sym typeface="Montserrat"/>
            </a:endParaRPr>
          </a:p>
        </p:txBody>
      </p:sp>
      <p:sp>
        <p:nvSpPr>
          <p:cNvPr id="293" name="Google Shape;293;p39"/>
          <p:cNvSpPr txBox="1">
            <a:spLocks noGrp="1"/>
          </p:cNvSpPr>
          <p:nvPr>
            <p:ph type="body" idx="1"/>
          </p:nvPr>
        </p:nvSpPr>
        <p:spPr>
          <a:xfrm>
            <a:off x="415667" y="1199026"/>
            <a:ext cx="6078400" cy="3850000"/>
          </a:xfrm>
          <a:prstGeom prst="rect">
            <a:avLst/>
          </a:prstGeom>
          <a:noFill/>
          <a:ln>
            <a:noFill/>
          </a:ln>
        </p:spPr>
        <p:txBody>
          <a:bodyPr spcFirstLastPara="1" wrap="square" lIns="121900" tIns="121900" rIns="121900" bIns="121900" anchor="t" anchorCtr="0">
            <a:noAutofit/>
          </a:bodyPr>
          <a:lstStyle/>
          <a:p>
            <a:pPr marL="266693" indent="0">
              <a:lnSpc>
                <a:spcPct val="130000"/>
              </a:lnSpc>
              <a:spcBef>
                <a:spcPts val="0"/>
              </a:spcBef>
              <a:buNone/>
            </a:pPr>
            <a:r>
              <a:rPr lang="fr-CA" sz="1867" dirty="0">
                <a:highlight>
                  <a:srgbClr val="FFFFFF"/>
                </a:highlight>
                <a:latin typeface="+mn-lt"/>
                <a:ea typeface="Lato Light"/>
                <a:cs typeface="Lato Light"/>
                <a:sym typeface="Lato Light"/>
              </a:rPr>
              <a:t>Beyond </a:t>
            </a:r>
            <a:r>
              <a:rPr lang="fr-CA" sz="1867" dirty="0" err="1">
                <a:highlight>
                  <a:srgbClr val="FFFFFF"/>
                </a:highlight>
                <a:latin typeface="+mn-lt"/>
                <a:ea typeface="Lato Light"/>
                <a:cs typeface="Lato Light"/>
                <a:sym typeface="Lato Light"/>
              </a:rPr>
              <a:t>species</a:t>
            </a:r>
            <a:r>
              <a:rPr lang="fr-CA" sz="1867" dirty="0">
                <a:highlight>
                  <a:srgbClr val="FFFFFF"/>
                </a:highlight>
                <a:latin typeface="+mn-lt"/>
                <a:ea typeface="Lato Light"/>
                <a:cs typeface="Lato Light"/>
                <a:sym typeface="Lato Light"/>
              </a:rPr>
              <a:t> </a:t>
            </a:r>
            <a:r>
              <a:rPr lang="fr-CA" sz="1867" dirty="0" err="1">
                <a:highlight>
                  <a:srgbClr val="FFFFFF"/>
                </a:highlight>
                <a:latin typeface="+mn-lt"/>
                <a:ea typeface="Lato Light"/>
                <a:cs typeface="Lato Light"/>
                <a:sym typeface="Lato Light"/>
              </a:rPr>
              <a:t>occurence</a:t>
            </a:r>
            <a:endParaRPr lang="fr-CA" sz="1867" dirty="0">
              <a:highlight>
                <a:srgbClr val="FFFFFF"/>
              </a:highlight>
              <a:latin typeface="+mn-lt"/>
              <a:ea typeface="Lato Light"/>
              <a:cs typeface="Lato Light"/>
              <a:sym typeface="Lato Light"/>
            </a:endParaRPr>
          </a:p>
          <a:p>
            <a:pPr marL="609585" indent="0">
              <a:lnSpc>
                <a:spcPct val="130000"/>
              </a:lnSpc>
              <a:spcBef>
                <a:spcPts val="0"/>
              </a:spcBef>
              <a:buNone/>
            </a:pPr>
            <a:endParaRPr lang="fr-CA" sz="1867" dirty="0">
              <a:highlight>
                <a:srgbClr val="FFFFFF"/>
              </a:highlight>
              <a:latin typeface="+mn-lt"/>
              <a:ea typeface="Lato Light"/>
              <a:cs typeface="Lato Light"/>
              <a:sym typeface="Lato Light"/>
            </a:endParaRPr>
          </a:p>
          <a:p>
            <a:pPr marL="304792" indent="0">
              <a:lnSpc>
                <a:spcPct val="130000"/>
              </a:lnSpc>
              <a:spcBef>
                <a:spcPts val="0"/>
              </a:spcBef>
              <a:buNone/>
            </a:pPr>
            <a:r>
              <a:rPr lang="en" sz="1400" dirty="0">
                <a:solidFill>
                  <a:srgbClr val="323333"/>
                </a:solidFill>
                <a:latin typeface="+mn-lt"/>
              </a:rPr>
              <a:t>A hypothetical example based on a complicated sequence of sampling events at a given sampling location. In the example the bold rectangles are sampling events, the dashed rectangles measurements or facts, the grey rectangles are occurrences.</a:t>
            </a:r>
            <a:endParaRPr sz="1400" dirty="0">
              <a:solidFill>
                <a:srgbClr val="323333"/>
              </a:solidFill>
              <a:latin typeface="+mn-lt"/>
            </a:endParaRPr>
          </a:p>
          <a:p>
            <a:pPr marL="304792" indent="0">
              <a:lnSpc>
                <a:spcPct val="130000"/>
              </a:lnSpc>
              <a:spcBef>
                <a:spcPts val="0"/>
              </a:spcBef>
              <a:buNone/>
            </a:pPr>
            <a:r>
              <a:rPr lang="en" sz="1400" dirty="0">
                <a:solidFill>
                  <a:srgbClr val="323333"/>
                </a:solidFill>
                <a:latin typeface="+mn-lt"/>
              </a:rPr>
              <a:t>The arrows between the rectangles illustrate the (hierarchical) relations between the different sampling events and between events and their associated occurrences and measurements. The example shows data sampled using a Van Veen grab, a beam trawl, and a multi-corer. The macrobenthos analysis was based on the complete Van Veen grab sample, while the meiofauna analysis was based on subsamples. The multicore sample was divided into different depth slices. Likewise, an abiotic measurement can refer to the entire sample or to a subsample.</a:t>
            </a:r>
            <a:endParaRPr sz="1400" dirty="0">
              <a:solidFill>
                <a:srgbClr val="323333"/>
              </a:solidFill>
              <a:latin typeface="+mn-lt"/>
            </a:endParaRPr>
          </a:p>
          <a:p>
            <a:pPr marL="304792" indent="0">
              <a:lnSpc>
                <a:spcPct val="130000"/>
              </a:lnSpc>
              <a:spcBef>
                <a:spcPts val="0"/>
              </a:spcBef>
              <a:buNone/>
            </a:pPr>
            <a:endParaRPr sz="1400" dirty="0">
              <a:solidFill>
                <a:srgbClr val="323333"/>
              </a:solidFill>
              <a:latin typeface="+mn-lt"/>
            </a:endParaRPr>
          </a:p>
          <a:p>
            <a:pPr marL="0" indent="0">
              <a:lnSpc>
                <a:spcPct val="130000"/>
              </a:lnSpc>
              <a:spcBef>
                <a:spcPts val="0"/>
              </a:spcBef>
              <a:buNone/>
            </a:pPr>
            <a:r>
              <a:rPr lang="en" sz="1067" dirty="0">
                <a:latin typeface="+mn-lt"/>
              </a:rPr>
              <a:t>Source: De Pooter et al (2017).</a:t>
            </a:r>
            <a:r>
              <a:rPr lang="en" sz="1067" dirty="0">
                <a:uFill>
                  <a:noFill/>
                </a:uFill>
                <a:latin typeface="+mn-lt"/>
                <a:hlinkClick r:id="rId4"/>
              </a:rPr>
              <a:t> </a:t>
            </a:r>
            <a:r>
              <a:rPr lang="en" sz="1067" u="sng" dirty="0">
                <a:solidFill>
                  <a:srgbClr val="0563C1"/>
                </a:solidFill>
                <a:latin typeface="+mn-lt"/>
                <a:hlinkClick r:id="rId4"/>
              </a:rPr>
              <a:t>https://doi.org/10.3897/BDJ.5.e10989</a:t>
            </a:r>
            <a:r>
              <a:rPr lang="en" sz="1067" dirty="0">
                <a:latin typeface="+mn-lt"/>
              </a:rPr>
              <a:t>​</a:t>
            </a:r>
            <a:endParaRPr sz="1067" dirty="0">
              <a:latin typeface="+mn-lt"/>
            </a:endParaRPr>
          </a:p>
          <a:p>
            <a:pPr marL="609585" indent="0">
              <a:lnSpc>
                <a:spcPct val="130000"/>
              </a:lnSpc>
              <a:spcBef>
                <a:spcPts val="0"/>
              </a:spcBef>
              <a:buNone/>
            </a:pPr>
            <a:endParaRPr sz="1400" dirty="0">
              <a:solidFill>
                <a:srgbClr val="323333"/>
              </a:solidFill>
              <a:latin typeface="+mn-lt"/>
            </a:endParaRPr>
          </a:p>
        </p:txBody>
      </p:sp>
      <p:sp>
        <p:nvSpPr>
          <p:cNvPr id="294" name="Google Shape;294;p39"/>
          <p:cNvSpPr txBox="1"/>
          <p:nvPr/>
        </p:nvSpPr>
        <p:spPr>
          <a:xfrm>
            <a:off x="115267" y="6459667"/>
            <a:ext cx="300400" cy="307200"/>
          </a:xfrm>
          <a:prstGeom prst="rect">
            <a:avLst/>
          </a:prstGeom>
          <a:noFill/>
          <a:ln>
            <a:noFill/>
          </a:ln>
        </p:spPr>
        <p:txBody>
          <a:bodyPr spcFirstLastPara="1" wrap="square" lIns="121900" tIns="121900" rIns="121900" bIns="121900" anchor="t" anchorCtr="0">
            <a:noAutofit/>
          </a:bodyPr>
          <a:lstStyle/>
          <a:p>
            <a:pPr>
              <a:buSzPts val="1400"/>
            </a:pPr>
            <a:endParaRPr sz="1867"/>
          </a:p>
        </p:txBody>
      </p:sp>
      <p:pic>
        <p:nvPicPr>
          <p:cNvPr id="297" name="Google Shape;297;p39"/>
          <p:cNvPicPr preferRelativeResize="0"/>
          <p:nvPr/>
        </p:nvPicPr>
        <p:blipFill rotWithShape="1">
          <a:blip r:embed="rId5">
            <a:alphaModFix/>
          </a:blip>
          <a:srcRect/>
          <a:stretch/>
        </p:blipFill>
        <p:spPr>
          <a:xfrm>
            <a:off x="11489067" y="6428728"/>
            <a:ext cx="537600" cy="337072"/>
          </a:xfrm>
          <a:prstGeom prst="rect">
            <a:avLst/>
          </a:prstGeom>
          <a:noFill/>
          <a:ln>
            <a:noFill/>
          </a:ln>
        </p:spPr>
      </p:pic>
      <p:sp>
        <p:nvSpPr>
          <p:cNvPr id="298" name="Google Shape;298;p39"/>
          <p:cNvSpPr txBox="1"/>
          <p:nvPr/>
        </p:nvSpPr>
        <p:spPr>
          <a:xfrm>
            <a:off x="7957457" y="6145543"/>
            <a:ext cx="649200" cy="763600"/>
          </a:xfrm>
          <a:prstGeom prst="rect">
            <a:avLst/>
          </a:prstGeom>
          <a:noFill/>
          <a:ln>
            <a:noFill/>
          </a:ln>
        </p:spPr>
        <p:txBody>
          <a:bodyPr spcFirstLastPara="1" wrap="square" lIns="121900" tIns="60933" rIns="121900" bIns="60933" anchor="t" anchorCtr="0">
            <a:noAutofit/>
          </a:bodyPr>
          <a:lstStyle/>
          <a:p>
            <a:endParaRPr sz="1867"/>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8"/>
          <p:cNvPicPr preferRelativeResize="0"/>
          <p:nvPr/>
        </p:nvPicPr>
        <p:blipFill rotWithShape="1">
          <a:blip r:embed="rId3">
            <a:alphaModFix/>
          </a:blip>
          <a:srcRect b="2486"/>
          <a:stretch/>
        </p:blipFill>
        <p:spPr>
          <a:xfrm>
            <a:off x="1894267" y="123202"/>
            <a:ext cx="8403468" cy="6158101"/>
          </a:xfrm>
          <a:prstGeom prst="rect">
            <a:avLst/>
          </a:prstGeom>
          <a:noFill/>
          <a:ln>
            <a:noFill/>
          </a:ln>
        </p:spPr>
      </p:pic>
      <p:sp>
        <p:nvSpPr>
          <p:cNvPr id="283" name="Google Shape;283;p38"/>
          <p:cNvSpPr txBox="1"/>
          <p:nvPr/>
        </p:nvSpPr>
        <p:spPr>
          <a:xfrm>
            <a:off x="115267" y="6459667"/>
            <a:ext cx="300400" cy="307200"/>
          </a:xfrm>
          <a:prstGeom prst="rect">
            <a:avLst/>
          </a:prstGeom>
          <a:noFill/>
          <a:ln>
            <a:noFill/>
          </a:ln>
        </p:spPr>
        <p:txBody>
          <a:bodyPr spcFirstLastPara="1" wrap="square" lIns="121900" tIns="121900" rIns="121900" bIns="121900" anchor="t" anchorCtr="0">
            <a:noAutofit/>
          </a:bodyPr>
          <a:lstStyle/>
          <a:p>
            <a:pPr>
              <a:buSzPts val="1400"/>
            </a:pPr>
            <a:endParaRPr sz="1867"/>
          </a:p>
        </p:txBody>
      </p:sp>
      <p:pic>
        <p:nvPicPr>
          <p:cNvPr id="286" name="Google Shape;286;p38"/>
          <p:cNvPicPr preferRelativeResize="0"/>
          <p:nvPr/>
        </p:nvPicPr>
        <p:blipFill rotWithShape="1">
          <a:blip r:embed="rId4">
            <a:alphaModFix/>
          </a:blip>
          <a:srcRect/>
          <a:stretch/>
        </p:blipFill>
        <p:spPr>
          <a:xfrm>
            <a:off x="11489067" y="6428728"/>
            <a:ext cx="537600" cy="337072"/>
          </a:xfrm>
          <a:prstGeom prst="rect">
            <a:avLst/>
          </a:prstGeom>
          <a:noFill/>
          <a:ln>
            <a:noFill/>
          </a:ln>
        </p:spPr>
      </p:pic>
      <p:sp>
        <p:nvSpPr>
          <p:cNvPr id="287" name="Google Shape;287;p38"/>
          <p:cNvSpPr txBox="1"/>
          <p:nvPr/>
        </p:nvSpPr>
        <p:spPr>
          <a:xfrm>
            <a:off x="7957457" y="6145543"/>
            <a:ext cx="649200" cy="763600"/>
          </a:xfrm>
          <a:prstGeom prst="rect">
            <a:avLst/>
          </a:prstGeom>
          <a:noFill/>
          <a:ln>
            <a:noFill/>
          </a:ln>
        </p:spPr>
        <p:txBody>
          <a:bodyPr spcFirstLastPara="1" wrap="square" lIns="121900" tIns="60933" rIns="121900" bIns="60933" anchor="t" anchorCtr="0">
            <a:noAutofit/>
          </a:bodyPr>
          <a:lstStyle/>
          <a:p>
            <a:endParaRPr sz="1867"/>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1"/>
          <p:cNvPicPr preferRelativeResize="0"/>
          <p:nvPr/>
        </p:nvPicPr>
        <p:blipFill rotWithShape="1">
          <a:blip r:embed="rId3">
            <a:alphaModFix/>
          </a:blip>
          <a:srcRect/>
          <a:stretch/>
        </p:blipFill>
        <p:spPr>
          <a:xfrm>
            <a:off x="656649" y="1663908"/>
            <a:ext cx="10709649" cy="4212236"/>
          </a:xfrm>
          <a:prstGeom prst="rect">
            <a:avLst/>
          </a:prstGeom>
          <a:noFill/>
          <a:ln>
            <a:noFill/>
          </a:ln>
        </p:spPr>
      </p:pic>
      <p:sp>
        <p:nvSpPr>
          <p:cNvPr id="194" name="Google Shape;194;p21"/>
          <p:cNvSpPr txBox="1"/>
          <p:nvPr/>
        </p:nvSpPr>
        <p:spPr>
          <a:xfrm>
            <a:off x="909864" y="539646"/>
            <a:ext cx="5022850" cy="461665"/>
          </a:xfrm>
          <a:prstGeom prst="rect">
            <a:avLst/>
          </a:prstGeom>
          <a:noFill/>
          <a:ln>
            <a:noFill/>
          </a:ln>
        </p:spPr>
        <p:txBody>
          <a:bodyPr spcFirstLastPara="1" wrap="square" lIns="91425" tIns="45700" rIns="91425" bIns="45700" anchor="t" anchorCtr="0">
            <a:noAutofit/>
          </a:bodyPr>
          <a:lstStyle/>
          <a:p>
            <a:r>
              <a:rPr lang="en-US" sz="2400" dirty="0">
                <a:solidFill>
                  <a:schemeClr val="dk1"/>
                </a:solidFill>
                <a:latin typeface="Calibri"/>
                <a:ea typeface="Calibri"/>
                <a:cs typeface="Calibri"/>
                <a:sym typeface="Calibri"/>
              </a:rPr>
              <a:t>Extension: “</a:t>
            </a:r>
            <a:r>
              <a:rPr lang="en-US" sz="2400" dirty="0" err="1">
                <a:solidFill>
                  <a:schemeClr val="dk1"/>
                </a:solidFill>
                <a:latin typeface="Calibri"/>
                <a:ea typeface="Calibri"/>
                <a:cs typeface="Calibri"/>
                <a:sym typeface="Calibri"/>
              </a:rPr>
              <a:t>MeasurementOrFact</a:t>
            </a:r>
            <a:r>
              <a:rPr lang="en-US" sz="2400" dirty="0">
                <a:solidFill>
                  <a:schemeClr val="dk1"/>
                </a:solidFill>
                <a:latin typeface="Calibri"/>
                <a:ea typeface="Calibri"/>
                <a:cs typeface="Calibri"/>
                <a:sym typeface="Calibri"/>
              </a:rPr>
              <a:t>” </a:t>
            </a:r>
            <a:endParaRPr dirty="0"/>
          </a:p>
        </p:txBody>
      </p:sp>
      <p:sp>
        <p:nvSpPr>
          <p:cNvPr id="195" name="Google Shape;195;p21"/>
          <p:cNvSpPr txBox="1"/>
          <p:nvPr/>
        </p:nvSpPr>
        <p:spPr>
          <a:xfrm>
            <a:off x="2658981" y="4812634"/>
            <a:ext cx="478016" cy="769441"/>
          </a:xfrm>
          <a:prstGeom prst="rect">
            <a:avLst/>
          </a:prstGeom>
          <a:noFill/>
          <a:ln>
            <a:noFill/>
          </a:ln>
        </p:spPr>
        <p:txBody>
          <a:bodyPr spcFirstLastPara="1" wrap="square" lIns="91425" tIns="45700" rIns="91425" bIns="45700" anchor="t" anchorCtr="0">
            <a:noAutofit/>
          </a:bodyPr>
          <a:lstStyle/>
          <a:p>
            <a:r>
              <a:rPr lang="en-US" sz="4400">
                <a:solidFill>
                  <a:srgbClr val="FF0000"/>
                </a:solidFill>
                <a:latin typeface="Calibri"/>
                <a:ea typeface="Calibri"/>
                <a:cs typeface="Calibri"/>
                <a:sym typeface="Calibri"/>
              </a:rPr>
              <a:t>X</a:t>
            </a:r>
            <a:endParaRPr/>
          </a:p>
        </p:txBody>
      </p:sp>
      <p:sp>
        <p:nvSpPr>
          <p:cNvPr id="196" name="Google Shape;196;p21"/>
          <p:cNvSpPr/>
          <p:nvPr/>
        </p:nvSpPr>
        <p:spPr>
          <a:xfrm>
            <a:off x="591493" y="5653847"/>
            <a:ext cx="5091008" cy="369332"/>
          </a:xfrm>
          <a:prstGeom prst="rect">
            <a:avLst/>
          </a:prstGeom>
          <a:noFill/>
          <a:ln>
            <a:noFill/>
          </a:ln>
        </p:spPr>
        <p:txBody>
          <a:bodyPr spcFirstLastPara="1" wrap="square" lIns="91425" tIns="45700" rIns="91425" bIns="45700" anchor="t" anchorCtr="0">
            <a:noAutofit/>
          </a:bodyPr>
          <a:lstStyle/>
          <a:p>
            <a:r>
              <a:rPr lang="en-US" sz="1800" dirty="0">
                <a:solidFill>
                  <a:srgbClr val="FF0000"/>
                </a:solidFill>
                <a:latin typeface="Calibri"/>
                <a:ea typeface="Calibri"/>
                <a:cs typeface="Calibri"/>
                <a:sym typeface="Calibri"/>
              </a:rPr>
              <a:t>Pas compatible avec le </a:t>
            </a:r>
            <a:r>
              <a:rPr lang="en-US" sz="1800" dirty="0" err="1">
                <a:solidFill>
                  <a:srgbClr val="FF0000"/>
                </a:solidFill>
                <a:latin typeface="Calibri"/>
                <a:ea typeface="Calibri"/>
                <a:cs typeface="Calibri"/>
                <a:sym typeface="Calibri"/>
              </a:rPr>
              <a:t>schéma</a:t>
            </a:r>
            <a:r>
              <a:rPr lang="en-US" sz="1800" dirty="0">
                <a:solidFill>
                  <a:srgbClr val="FF0000"/>
                </a:solidFill>
                <a:latin typeface="Calibri"/>
                <a:ea typeface="Calibri"/>
                <a:cs typeface="Calibri"/>
                <a:sym typeface="Calibri"/>
              </a:rPr>
              <a:t> </a:t>
            </a:r>
            <a:r>
              <a:rPr lang="en-US" sz="1800" dirty="0" err="1">
                <a:solidFill>
                  <a:srgbClr val="FF0000"/>
                </a:solidFill>
                <a:latin typeface="Calibri"/>
                <a:ea typeface="Calibri"/>
                <a:cs typeface="Calibri"/>
                <a:sym typeface="Calibri"/>
              </a:rPr>
              <a:t>en</a:t>
            </a:r>
            <a:r>
              <a:rPr lang="en-US" sz="1800" dirty="0">
                <a:solidFill>
                  <a:srgbClr val="FF0000"/>
                </a:solidFill>
                <a:latin typeface="Calibri"/>
                <a:ea typeface="Calibri"/>
                <a:cs typeface="Calibri"/>
                <a:sym typeface="Calibri"/>
              </a:rPr>
              <a:t> étoile de </a:t>
            </a:r>
            <a:r>
              <a:rPr lang="en-US" sz="1800" dirty="0" err="1">
                <a:solidFill>
                  <a:srgbClr val="FF0000"/>
                </a:solidFill>
                <a:latin typeface="Calibri"/>
                <a:ea typeface="Calibri"/>
                <a:cs typeface="Calibri"/>
                <a:sym typeface="Calibri"/>
              </a:rPr>
              <a:t>DwC</a:t>
            </a:r>
            <a:r>
              <a:rPr lang="en-US" sz="1800" dirty="0">
                <a:solidFill>
                  <a:srgbClr val="FF0000"/>
                </a:solidFill>
                <a:latin typeface="Calibri"/>
                <a:ea typeface="Calibri"/>
                <a:cs typeface="Calibri"/>
                <a:sym typeface="Calibri"/>
              </a:rPr>
              <a:t>-A </a:t>
            </a:r>
            <a:endParaRPr dirty="0"/>
          </a:p>
        </p:txBody>
      </p:sp>
      <p:pic>
        <p:nvPicPr>
          <p:cNvPr id="197" name="Google Shape;197;p21"/>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dirty="0"/>
              <a:t>OBIS – Format des </a:t>
            </a:r>
            <a:r>
              <a:rPr lang="en-US" dirty="0" err="1"/>
              <a:t>données</a:t>
            </a:r>
            <a:endParaRPr dirty="0"/>
          </a:p>
        </p:txBody>
      </p:sp>
      <p:sp>
        <p:nvSpPr>
          <p:cNvPr id="101" name="Google Shape;101;p15"/>
          <p:cNvSpPr/>
          <p:nvPr/>
        </p:nvSpPr>
        <p:spPr>
          <a:xfrm>
            <a:off x="1883384" y="2664896"/>
            <a:ext cx="2088777" cy="914400"/>
          </a:xfrm>
          <a:prstGeom prst="roundRect">
            <a:avLst>
              <a:gd name="adj" fmla="val 16667"/>
            </a:avLst>
          </a:prstGeom>
          <a:solidFill>
            <a:schemeClr val="lt2"/>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a:latin typeface="Calibri"/>
                <a:ea typeface="Calibri"/>
                <a:cs typeface="Calibri"/>
                <a:sym typeface="Calibri"/>
              </a:rPr>
              <a:t>Occurrence Core</a:t>
            </a:r>
            <a:endParaRPr/>
          </a:p>
        </p:txBody>
      </p:sp>
      <p:sp>
        <p:nvSpPr>
          <p:cNvPr id="102" name="Google Shape;102;p15"/>
          <p:cNvSpPr/>
          <p:nvPr/>
        </p:nvSpPr>
        <p:spPr>
          <a:xfrm>
            <a:off x="5172761" y="2664896"/>
            <a:ext cx="2088777" cy="914400"/>
          </a:xfrm>
          <a:prstGeom prst="roundRect">
            <a:avLst>
              <a:gd name="adj" fmla="val 16667"/>
            </a:avLst>
          </a:prstGeom>
          <a:solidFill>
            <a:schemeClr val="lt2"/>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a:latin typeface="Calibri"/>
                <a:ea typeface="Calibri"/>
                <a:cs typeface="Calibri"/>
                <a:sym typeface="Calibri"/>
              </a:rPr>
              <a:t>Occurrence Core</a:t>
            </a:r>
            <a:endParaRPr/>
          </a:p>
        </p:txBody>
      </p:sp>
      <p:sp>
        <p:nvSpPr>
          <p:cNvPr id="103" name="Google Shape;103;p15"/>
          <p:cNvSpPr/>
          <p:nvPr/>
        </p:nvSpPr>
        <p:spPr>
          <a:xfrm>
            <a:off x="8462137" y="2664896"/>
            <a:ext cx="2088777" cy="914400"/>
          </a:xfrm>
          <a:prstGeom prst="roundRect">
            <a:avLst>
              <a:gd name="adj" fmla="val 16667"/>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a:latin typeface="Calibri"/>
                <a:ea typeface="Calibri"/>
                <a:cs typeface="Calibri"/>
                <a:sym typeface="Calibri"/>
              </a:rPr>
              <a:t>Event Core</a:t>
            </a:r>
            <a:endParaRPr/>
          </a:p>
        </p:txBody>
      </p:sp>
      <p:sp>
        <p:nvSpPr>
          <p:cNvPr id="104" name="Google Shape;104;p15"/>
          <p:cNvSpPr/>
          <p:nvPr/>
        </p:nvSpPr>
        <p:spPr>
          <a:xfrm>
            <a:off x="5172761" y="3987190"/>
            <a:ext cx="2465295" cy="439270"/>
          </a:xfrm>
          <a:prstGeom prst="roundRect">
            <a:avLst>
              <a:gd name="adj" fmla="val 16667"/>
            </a:avLst>
          </a:prstGeom>
          <a:noFill/>
          <a:ln w="381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algn="ctr"/>
            <a:r>
              <a:rPr lang="en-US">
                <a:latin typeface="Calibri"/>
                <a:ea typeface="Calibri"/>
                <a:cs typeface="Calibri"/>
                <a:sym typeface="Calibri"/>
              </a:rPr>
              <a:t>ExtendedMeasurementOrFact</a:t>
            </a:r>
            <a:endParaRPr>
              <a:latin typeface="Calibri"/>
              <a:ea typeface="Calibri"/>
              <a:cs typeface="Calibri"/>
              <a:sym typeface="Calibri"/>
            </a:endParaRPr>
          </a:p>
        </p:txBody>
      </p:sp>
      <p:sp>
        <p:nvSpPr>
          <p:cNvPr id="105" name="Google Shape;105;p15"/>
          <p:cNvSpPr/>
          <p:nvPr/>
        </p:nvSpPr>
        <p:spPr>
          <a:xfrm>
            <a:off x="8462135" y="4641889"/>
            <a:ext cx="2465295" cy="439270"/>
          </a:xfrm>
          <a:prstGeom prst="roundRect">
            <a:avLst>
              <a:gd name="adj" fmla="val 16667"/>
            </a:avLst>
          </a:prstGeom>
          <a:solidFill>
            <a:schemeClr val="lt1"/>
          </a:solidFill>
          <a:ln w="381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algn="ctr"/>
            <a:r>
              <a:rPr lang="en-US">
                <a:latin typeface="Calibri"/>
                <a:ea typeface="Calibri"/>
                <a:cs typeface="Calibri"/>
                <a:sym typeface="Calibri"/>
              </a:rPr>
              <a:t>ExtendedMeasurementOrFact</a:t>
            </a:r>
            <a:endParaRPr>
              <a:latin typeface="Calibri"/>
              <a:ea typeface="Calibri"/>
              <a:cs typeface="Calibri"/>
              <a:sym typeface="Calibri"/>
            </a:endParaRPr>
          </a:p>
        </p:txBody>
      </p:sp>
      <p:sp>
        <p:nvSpPr>
          <p:cNvPr id="106" name="Google Shape;106;p15"/>
          <p:cNvSpPr/>
          <p:nvPr/>
        </p:nvSpPr>
        <p:spPr>
          <a:xfrm>
            <a:off x="8462136" y="4027529"/>
            <a:ext cx="2465295" cy="439270"/>
          </a:xfrm>
          <a:prstGeom prst="roundRect">
            <a:avLst>
              <a:gd name="adj" fmla="val 16667"/>
            </a:avLst>
          </a:prstGeom>
          <a:solidFill>
            <a:schemeClr val="lt2"/>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a:latin typeface="Calibri"/>
                <a:ea typeface="Calibri"/>
                <a:cs typeface="Calibri"/>
                <a:sym typeface="Calibri"/>
              </a:rPr>
              <a:t>Occurrence</a:t>
            </a:r>
            <a:endParaRPr/>
          </a:p>
        </p:txBody>
      </p:sp>
      <p:sp>
        <p:nvSpPr>
          <p:cNvPr id="107" name="Google Shape;107;p15"/>
          <p:cNvSpPr txBox="1"/>
          <p:nvPr/>
        </p:nvSpPr>
        <p:spPr>
          <a:xfrm>
            <a:off x="698699" y="2853155"/>
            <a:ext cx="622478" cy="369332"/>
          </a:xfrm>
          <a:prstGeom prst="rect">
            <a:avLst/>
          </a:prstGeom>
          <a:noFill/>
          <a:ln>
            <a:noFill/>
          </a:ln>
        </p:spPr>
        <p:txBody>
          <a:bodyPr spcFirstLastPara="1" wrap="square" lIns="91425" tIns="45700" rIns="91425" bIns="45700" anchor="t" anchorCtr="0">
            <a:noAutofit/>
          </a:bodyPr>
          <a:lstStyle/>
          <a:p>
            <a:r>
              <a:rPr lang="en-US" sz="1800" dirty="0">
                <a:solidFill>
                  <a:schemeClr val="dk1"/>
                </a:solidFill>
                <a:latin typeface="Calibri"/>
                <a:ea typeface="Calibri"/>
                <a:cs typeface="Calibri"/>
                <a:sym typeface="Calibri"/>
              </a:rPr>
              <a:t>Core</a:t>
            </a:r>
            <a:endParaRPr dirty="0"/>
          </a:p>
        </p:txBody>
      </p:sp>
      <p:sp>
        <p:nvSpPr>
          <p:cNvPr id="108" name="Google Shape;108;p15"/>
          <p:cNvSpPr txBox="1"/>
          <p:nvPr/>
        </p:nvSpPr>
        <p:spPr>
          <a:xfrm>
            <a:off x="698699" y="4206825"/>
            <a:ext cx="1184683" cy="369332"/>
          </a:xfrm>
          <a:prstGeom prst="rect">
            <a:avLst/>
          </a:prstGeom>
          <a:noFill/>
          <a:ln>
            <a:noFill/>
          </a:ln>
        </p:spPr>
        <p:txBody>
          <a:bodyPr spcFirstLastPara="1" wrap="square" lIns="91425" tIns="45700" rIns="91425" bIns="45700" anchor="t" anchorCtr="0">
            <a:noAutofit/>
          </a:bodyPr>
          <a:lstStyle/>
          <a:p>
            <a:r>
              <a:rPr lang="en-US" sz="1800">
                <a:solidFill>
                  <a:schemeClr val="dk1"/>
                </a:solidFill>
                <a:latin typeface="Calibri"/>
                <a:ea typeface="Calibri"/>
                <a:cs typeface="Calibri"/>
                <a:sym typeface="Calibri"/>
              </a:rPr>
              <a:t>Extensions</a:t>
            </a:r>
            <a:endParaRPr/>
          </a:p>
        </p:txBody>
      </p:sp>
      <p:cxnSp>
        <p:nvCxnSpPr>
          <p:cNvPr id="109" name="Google Shape;109;p15"/>
          <p:cNvCxnSpPr>
            <a:stCxn id="102" idx="1"/>
            <a:endCxn id="104" idx="1"/>
          </p:cNvCxnSpPr>
          <p:nvPr/>
        </p:nvCxnSpPr>
        <p:spPr>
          <a:xfrm>
            <a:off x="5172759" y="3122096"/>
            <a:ext cx="600" cy="1084800"/>
          </a:xfrm>
          <a:prstGeom prst="bentConnector3">
            <a:avLst>
              <a:gd name="adj1" fmla="val -35983333"/>
            </a:avLst>
          </a:prstGeom>
          <a:noFill/>
          <a:ln w="28575" cap="flat" cmpd="sng">
            <a:solidFill>
              <a:srgbClr val="FF0000"/>
            </a:solidFill>
            <a:prstDash val="solid"/>
            <a:miter lim="800000"/>
            <a:headEnd type="none" w="sm" len="sm"/>
            <a:tailEnd type="triangle" w="med" len="med"/>
          </a:ln>
        </p:spPr>
      </p:cxnSp>
      <p:cxnSp>
        <p:nvCxnSpPr>
          <p:cNvPr id="110" name="Google Shape;110;p15"/>
          <p:cNvCxnSpPr>
            <a:stCxn id="103" idx="1"/>
            <a:endCxn id="106" idx="1"/>
          </p:cNvCxnSpPr>
          <p:nvPr/>
        </p:nvCxnSpPr>
        <p:spPr>
          <a:xfrm>
            <a:off x="8462135" y="3122096"/>
            <a:ext cx="600" cy="1125000"/>
          </a:xfrm>
          <a:prstGeom prst="bentConnector3">
            <a:avLst>
              <a:gd name="adj1" fmla="val -38100000"/>
            </a:avLst>
          </a:prstGeom>
          <a:noFill/>
          <a:ln w="28575" cap="flat" cmpd="sng">
            <a:solidFill>
              <a:srgbClr val="FF0000"/>
            </a:solidFill>
            <a:prstDash val="solid"/>
            <a:miter lim="800000"/>
            <a:headEnd type="none" w="sm" len="sm"/>
            <a:tailEnd type="triangle" w="med" len="med"/>
          </a:ln>
        </p:spPr>
      </p:cxnSp>
      <p:cxnSp>
        <p:nvCxnSpPr>
          <p:cNvPr id="111" name="Google Shape;111;p15"/>
          <p:cNvCxnSpPr>
            <a:stCxn id="103" idx="1"/>
            <a:endCxn id="105" idx="1"/>
          </p:cNvCxnSpPr>
          <p:nvPr/>
        </p:nvCxnSpPr>
        <p:spPr>
          <a:xfrm>
            <a:off x="8462135" y="3122096"/>
            <a:ext cx="600" cy="1739400"/>
          </a:xfrm>
          <a:prstGeom prst="bentConnector3">
            <a:avLst>
              <a:gd name="adj1" fmla="val -38100333"/>
            </a:avLst>
          </a:prstGeom>
          <a:noFill/>
          <a:ln w="28575" cap="flat" cmpd="sng">
            <a:solidFill>
              <a:srgbClr val="FF0000"/>
            </a:solidFill>
            <a:prstDash val="solid"/>
            <a:miter lim="800000"/>
            <a:headEnd type="none" w="sm" len="sm"/>
            <a:tailEnd type="triangle" w="med" len="med"/>
          </a:ln>
        </p:spPr>
      </p:cxnSp>
      <p:cxnSp>
        <p:nvCxnSpPr>
          <p:cNvPr id="112" name="Google Shape;112;p15"/>
          <p:cNvCxnSpPr/>
          <p:nvPr/>
        </p:nvCxnSpPr>
        <p:spPr>
          <a:xfrm>
            <a:off x="698699" y="3794449"/>
            <a:ext cx="10869706" cy="0"/>
          </a:xfrm>
          <a:prstGeom prst="straightConnector1">
            <a:avLst/>
          </a:prstGeom>
          <a:noFill/>
          <a:ln w="12700" cap="flat" cmpd="sng">
            <a:solidFill>
              <a:srgbClr val="BFBFBF"/>
            </a:solidFill>
            <a:prstDash val="dash"/>
            <a:miter lim="800000"/>
            <a:headEnd type="none" w="sm" len="sm"/>
            <a:tailEnd type="none" w="sm" len="sm"/>
          </a:ln>
        </p:spPr>
      </p:cxnSp>
      <p:cxnSp>
        <p:nvCxnSpPr>
          <p:cNvPr id="113" name="Google Shape;113;p15"/>
          <p:cNvCxnSpPr/>
          <p:nvPr/>
        </p:nvCxnSpPr>
        <p:spPr>
          <a:xfrm>
            <a:off x="4463876" y="2333202"/>
            <a:ext cx="0" cy="3146612"/>
          </a:xfrm>
          <a:prstGeom prst="straightConnector1">
            <a:avLst/>
          </a:prstGeom>
          <a:noFill/>
          <a:ln w="38100" cap="flat" cmpd="sng">
            <a:solidFill>
              <a:srgbClr val="BFBFBF"/>
            </a:solidFill>
            <a:prstDash val="dash"/>
            <a:miter lim="800000"/>
            <a:headEnd type="none" w="sm" len="sm"/>
            <a:tailEnd type="none" w="sm" len="sm"/>
          </a:ln>
        </p:spPr>
      </p:cxnSp>
      <p:cxnSp>
        <p:nvCxnSpPr>
          <p:cNvPr id="114" name="Google Shape;114;p15"/>
          <p:cNvCxnSpPr/>
          <p:nvPr/>
        </p:nvCxnSpPr>
        <p:spPr>
          <a:xfrm>
            <a:off x="7978041" y="2333202"/>
            <a:ext cx="0" cy="3146612"/>
          </a:xfrm>
          <a:prstGeom prst="straightConnector1">
            <a:avLst/>
          </a:prstGeom>
          <a:noFill/>
          <a:ln w="38100" cap="flat" cmpd="sng">
            <a:solidFill>
              <a:srgbClr val="BFBFBF"/>
            </a:solidFill>
            <a:prstDash val="dash"/>
            <a:miter lim="800000"/>
            <a:headEnd type="none" w="sm" len="sm"/>
            <a:tailEnd type="none" w="sm" len="sm"/>
          </a:ln>
        </p:spPr>
      </p:cxnSp>
      <p:pic>
        <p:nvPicPr>
          <p:cNvPr id="115" name="Google Shape;115;p15"/>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27"/>
          <p:cNvPicPr preferRelativeResize="0"/>
          <p:nvPr/>
        </p:nvPicPr>
        <p:blipFill rotWithShape="1">
          <a:blip r:embed="rId3">
            <a:alphaModFix/>
          </a:blip>
          <a:srcRect/>
          <a:stretch/>
        </p:blipFill>
        <p:spPr>
          <a:xfrm>
            <a:off x="1418212" y="156101"/>
            <a:ext cx="8865194" cy="6075975"/>
          </a:xfrm>
          <a:prstGeom prst="rect">
            <a:avLst/>
          </a:prstGeom>
          <a:noFill/>
          <a:ln>
            <a:noFill/>
          </a:ln>
        </p:spPr>
      </p:pic>
      <p:pic>
        <p:nvPicPr>
          <p:cNvPr id="307" name="Google Shape;307;p27"/>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8"/>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endParaRPr/>
          </a:p>
        </p:txBody>
      </p:sp>
      <p:grpSp>
        <p:nvGrpSpPr>
          <p:cNvPr id="140" name="Google Shape;140;p18"/>
          <p:cNvGrpSpPr/>
          <p:nvPr/>
        </p:nvGrpSpPr>
        <p:grpSpPr>
          <a:xfrm>
            <a:off x="8008221" y="947364"/>
            <a:ext cx="4147224" cy="5233044"/>
            <a:chOff x="8970447" y="2025672"/>
            <a:chExt cx="3221553" cy="4832328"/>
          </a:xfrm>
        </p:grpSpPr>
        <p:pic>
          <p:nvPicPr>
            <p:cNvPr id="141" name="Google Shape;141;p18" descr="C:\Users\daphnisd\Desktop\32263_andre-cattrijsse-neemt-waterstaal-uit-een-van-de-niskin-flessen-op-de-carrousel-met-ctd-25-08-2010.jpg"/>
            <p:cNvPicPr preferRelativeResize="0"/>
            <p:nvPr/>
          </p:nvPicPr>
          <p:blipFill rotWithShape="1">
            <a:blip r:embed="rId3">
              <a:alphaModFix/>
            </a:blip>
            <a:srcRect/>
            <a:stretch/>
          </p:blipFill>
          <p:spPr>
            <a:xfrm>
              <a:off x="8970447" y="2025672"/>
              <a:ext cx="3221553" cy="4832328"/>
            </a:xfrm>
            <a:prstGeom prst="rect">
              <a:avLst/>
            </a:prstGeom>
            <a:noFill/>
            <a:ln>
              <a:noFill/>
            </a:ln>
          </p:spPr>
        </p:pic>
        <p:sp>
          <p:nvSpPr>
            <p:cNvPr id="142" name="Google Shape;142;p18"/>
            <p:cNvSpPr/>
            <p:nvPr/>
          </p:nvSpPr>
          <p:spPr>
            <a:xfrm>
              <a:off x="8995364" y="6461474"/>
              <a:ext cx="3053850" cy="369472"/>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000" dirty="0">
                  <a:solidFill>
                    <a:schemeClr val="dk1"/>
                  </a:solidFill>
                  <a:latin typeface="Calibri"/>
                  <a:ea typeface="Calibri"/>
                  <a:cs typeface="Calibri"/>
                  <a:sym typeface="Calibri"/>
                </a:rPr>
                <a:t>Concentration </a:t>
              </a:r>
              <a:r>
                <a:rPr lang="en-US" sz="2000" dirty="0" err="1">
                  <a:solidFill>
                    <a:schemeClr val="dk1"/>
                  </a:solidFill>
                  <a:latin typeface="Calibri"/>
                  <a:ea typeface="Calibri"/>
                  <a:cs typeface="Calibri"/>
                  <a:sym typeface="Calibri"/>
                </a:rPr>
                <a:t>en</a:t>
              </a:r>
              <a:r>
                <a:rPr lang="en-US" sz="2000" dirty="0">
                  <a:solidFill>
                    <a:schemeClr val="dk1"/>
                  </a:solidFill>
                  <a:latin typeface="Calibri"/>
                  <a:ea typeface="Calibri"/>
                  <a:cs typeface="Calibri"/>
                  <a:sym typeface="Calibri"/>
                </a:rPr>
                <a:t> nutriments</a:t>
              </a:r>
              <a:endParaRPr dirty="0"/>
            </a:p>
          </p:txBody>
        </p:sp>
      </p:grpSp>
      <p:grpSp>
        <p:nvGrpSpPr>
          <p:cNvPr id="143" name="Google Shape;143;p18"/>
          <p:cNvGrpSpPr/>
          <p:nvPr/>
        </p:nvGrpSpPr>
        <p:grpSpPr>
          <a:xfrm>
            <a:off x="-12568" y="3113894"/>
            <a:ext cx="4042470" cy="3086414"/>
            <a:chOff x="5516552" y="3165491"/>
            <a:chExt cx="3597911" cy="2687981"/>
          </a:xfrm>
        </p:grpSpPr>
        <p:pic>
          <p:nvPicPr>
            <p:cNvPr id="144" name="Google Shape;144;p18" descr="S:\datac\Projects\Afgelopen projecten\Marbef\Datasets\Manuela\RAINBASE_foto's\DSCN1487.JPG"/>
            <p:cNvPicPr preferRelativeResize="0"/>
            <p:nvPr/>
          </p:nvPicPr>
          <p:blipFill rotWithShape="1">
            <a:blip r:embed="rId4">
              <a:alphaModFix/>
            </a:blip>
            <a:srcRect/>
            <a:stretch/>
          </p:blipFill>
          <p:spPr>
            <a:xfrm>
              <a:off x="5530296" y="3165491"/>
              <a:ext cx="3584167" cy="2687981"/>
            </a:xfrm>
            <a:prstGeom prst="rect">
              <a:avLst/>
            </a:prstGeom>
            <a:noFill/>
            <a:ln>
              <a:noFill/>
            </a:ln>
          </p:spPr>
        </p:pic>
        <p:sp>
          <p:nvSpPr>
            <p:cNvPr id="145" name="Google Shape;145;p18"/>
            <p:cNvSpPr/>
            <p:nvPr/>
          </p:nvSpPr>
          <p:spPr>
            <a:xfrm>
              <a:off x="5516552" y="5453362"/>
              <a:ext cx="3565082" cy="348459"/>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000" dirty="0" err="1">
                  <a:solidFill>
                    <a:schemeClr val="dk1"/>
                  </a:solidFill>
                  <a:latin typeface="Calibri"/>
                  <a:cs typeface="Calibri"/>
                  <a:sym typeface="Calibri"/>
                </a:rPr>
                <a:t>Échantillonnage</a:t>
              </a:r>
              <a:r>
                <a:rPr lang="en-US" sz="2000" dirty="0">
                  <a:solidFill>
                    <a:schemeClr val="dk1"/>
                  </a:solidFill>
                  <a:latin typeface="Calibri"/>
                  <a:cs typeface="Calibri"/>
                  <a:sym typeface="Calibri"/>
                </a:rPr>
                <a:t> </a:t>
              </a:r>
              <a:r>
                <a:rPr lang="en-US" sz="2000" dirty="0" err="1">
                  <a:solidFill>
                    <a:schemeClr val="dk1"/>
                  </a:solidFill>
                  <a:latin typeface="Calibri"/>
                  <a:cs typeface="Calibri"/>
                  <a:sym typeface="Calibri"/>
                </a:rPr>
                <a:t>sédimentaire</a:t>
              </a:r>
              <a:endParaRPr dirty="0"/>
            </a:p>
          </p:txBody>
        </p:sp>
      </p:grpSp>
      <p:grpSp>
        <p:nvGrpSpPr>
          <p:cNvPr id="146" name="Google Shape;146;p18"/>
          <p:cNvGrpSpPr/>
          <p:nvPr/>
        </p:nvGrpSpPr>
        <p:grpSpPr>
          <a:xfrm>
            <a:off x="3997823" y="2508970"/>
            <a:ext cx="4047284" cy="3691339"/>
            <a:chOff x="3353819" y="2647330"/>
            <a:chExt cx="2665490" cy="3998230"/>
          </a:xfrm>
        </p:grpSpPr>
        <p:pic>
          <p:nvPicPr>
            <p:cNvPr id="147" name="Google Shape;147;p18" descr="C:\Users\daphnisd\Desktop\32262_carrousel-met-ctd-en-6-niskinflessen-wordt-aan-boord-gehesen-25-08-2010.jpg"/>
            <p:cNvPicPr preferRelativeResize="0"/>
            <p:nvPr/>
          </p:nvPicPr>
          <p:blipFill rotWithShape="1">
            <a:blip r:embed="rId5">
              <a:alphaModFix/>
            </a:blip>
            <a:srcRect/>
            <a:stretch/>
          </p:blipFill>
          <p:spPr>
            <a:xfrm>
              <a:off x="3353823" y="2647330"/>
              <a:ext cx="2665486" cy="3998230"/>
            </a:xfrm>
            <a:prstGeom prst="rect">
              <a:avLst/>
            </a:prstGeom>
            <a:noFill/>
            <a:ln>
              <a:noFill/>
            </a:ln>
          </p:spPr>
        </p:pic>
        <p:sp>
          <p:nvSpPr>
            <p:cNvPr id="148" name="Google Shape;148;p18"/>
            <p:cNvSpPr/>
            <p:nvPr/>
          </p:nvSpPr>
          <p:spPr>
            <a:xfrm>
              <a:off x="3353819" y="6163816"/>
              <a:ext cx="2662320" cy="433374"/>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000" dirty="0" err="1">
                  <a:solidFill>
                    <a:schemeClr val="dk1"/>
                  </a:solidFill>
                  <a:latin typeface="Calibri"/>
                  <a:ea typeface="Calibri"/>
                  <a:cs typeface="Calibri"/>
                  <a:sym typeface="Calibri"/>
                </a:rPr>
                <a:t>Mesures</a:t>
              </a:r>
              <a:r>
                <a:rPr lang="en-US" sz="2000" dirty="0">
                  <a:solidFill>
                    <a:schemeClr val="dk1"/>
                  </a:solidFill>
                  <a:latin typeface="Calibri"/>
                  <a:ea typeface="Calibri"/>
                  <a:cs typeface="Calibri"/>
                  <a:sym typeface="Calibri"/>
                </a:rPr>
                <a:t> avec CTD</a:t>
              </a:r>
              <a:endParaRPr dirty="0"/>
            </a:p>
          </p:txBody>
        </p:sp>
      </p:grpSp>
      <p:grpSp>
        <p:nvGrpSpPr>
          <p:cNvPr id="149" name="Google Shape;149;p18"/>
          <p:cNvGrpSpPr/>
          <p:nvPr/>
        </p:nvGrpSpPr>
        <p:grpSpPr>
          <a:xfrm>
            <a:off x="8008222" y="1"/>
            <a:ext cx="4147224" cy="2956286"/>
            <a:chOff x="1493806" y="4055653"/>
            <a:chExt cx="4175040" cy="2758605"/>
          </a:xfrm>
        </p:grpSpPr>
        <p:pic>
          <p:nvPicPr>
            <p:cNvPr id="150" name="Google Shape;150;p18"/>
            <p:cNvPicPr preferRelativeResize="0"/>
            <p:nvPr/>
          </p:nvPicPr>
          <p:blipFill rotWithShape="1">
            <a:blip r:embed="rId6">
              <a:alphaModFix/>
            </a:blip>
            <a:srcRect/>
            <a:stretch/>
          </p:blipFill>
          <p:spPr>
            <a:xfrm>
              <a:off x="1530938" y="4055653"/>
              <a:ext cx="4137908" cy="2758605"/>
            </a:xfrm>
            <a:prstGeom prst="rect">
              <a:avLst/>
            </a:prstGeom>
            <a:noFill/>
            <a:ln>
              <a:noFill/>
            </a:ln>
          </p:spPr>
        </p:pic>
        <p:sp>
          <p:nvSpPr>
            <p:cNvPr id="151" name="Google Shape;151;p18"/>
            <p:cNvSpPr/>
            <p:nvPr/>
          </p:nvSpPr>
          <p:spPr>
            <a:xfrm>
              <a:off x="1493806" y="6319015"/>
              <a:ext cx="4014298" cy="488233"/>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800" b="1" dirty="0" err="1">
                  <a:solidFill>
                    <a:schemeClr val="dk1"/>
                  </a:solidFill>
                  <a:latin typeface="Calibri"/>
                  <a:ea typeface="Calibri"/>
                  <a:cs typeface="Calibri"/>
                  <a:sym typeface="Calibri"/>
                </a:rPr>
                <a:t>Biomasse</a:t>
              </a:r>
              <a:endParaRPr sz="2800" b="1" i="1" u="sng" dirty="0">
                <a:solidFill>
                  <a:schemeClr val="dk1"/>
                </a:solidFill>
                <a:latin typeface="Calibri"/>
                <a:ea typeface="Calibri"/>
                <a:cs typeface="Calibri"/>
                <a:sym typeface="Calibri"/>
              </a:endParaRPr>
            </a:p>
          </p:txBody>
        </p:sp>
      </p:grpSp>
      <p:grpSp>
        <p:nvGrpSpPr>
          <p:cNvPr id="152" name="Google Shape;152;p18"/>
          <p:cNvGrpSpPr/>
          <p:nvPr/>
        </p:nvGrpSpPr>
        <p:grpSpPr>
          <a:xfrm>
            <a:off x="0" y="0"/>
            <a:ext cx="4671418" cy="3113893"/>
            <a:chOff x="104628" y="819162"/>
            <a:chExt cx="4671418" cy="3113893"/>
          </a:xfrm>
        </p:grpSpPr>
        <p:pic>
          <p:nvPicPr>
            <p:cNvPr id="153" name="Google Shape;153;p18" descr="C:\Users\daphnisd\Desktop\73911_biometrics-are-taken.jpg"/>
            <p:cNvPicPr preferRelativeResize="0"/>
            <p:nvPr/>
          </p:nvPicPr>
          <p:blipFill rotWithShape="1">
            <a:blip r:embed="rId7">
              <a:alphaModFix/>
            </a:blip>
            <a:srcRect/>
            <a:stretch/>
          </p:blipFill>
          <p:spPr>
            <a:xfrm>
              <a:off x="107503" y="819162"/>
              <a:ext cx="4668543" cy="3113893"/>
            </a:xfrm>
            <a:prstGeom prst="rect">
              <a:avLst/>
            </a:prstGeom>
            <a:noFill/>
            <a:ln>
              <a:noFill/>
            </a:ln>
          </p:spPr>
        </p:pic>
        <p:sp>
          <p:nvSpPr>
            <p:cNvPr id="154" name="Google Shape;154;p18"/>
            <p:cNvSpPr/>
            <p:nvPr/>
          </p:nvSpPr>
          <p:spPr>
            <a:xfrm>
              <a:off x="104628" y="3249165"/>
              <a:ext cx="4245358" cy="523220"/>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800" b="1" dirty="0" err="1">
                  <a:solidFill>
                    <a:schemeClr val="dk1"/>
                  </a:solidFill>
                  <a:latin typeface="Calibri"/>
                  <a:ea typeface="Calibri"/>
                  <a:cs typeface="Calibri"/>
                  <a:sym typeface="Calibri"/>
                </a:rPr>
                <a:t>Mesures</a:t>
              </a:r>
              <a:r>
                <a:rPr lang="en-US" sz="2800" b="1" dirty="0">
                  <a:solidFill>
                    <a:schemeClr val="dk1"/>
                  </a:solidFill>
                  <a:latin typeface="Calibri"/>
                  <a:ea typeface="Calibri"/>
                  <a:cs typeface="Calibri"/>
                  <a:sym typeface="Calibri"/>
                </a:rPr>
                <a:t> </a:t>
              </a:r>
              <a:r>
                <a:rPr lang="en-US" sz="2800" b="1" dirty="0" err="1">
                  <a:solidFill>
                    <a:schemeClr val="dk1"/>
                  </a:solidFill>
                  <a:latin typeface="Calibri"/>
                  <a:ea typeface="Calibri"/>
                  <a:cs typeface="Calibri"/>
                  <a:sym typeface="Calibri"/>
                </a:rPr>
                <a:t>biotiques</a:t>
              </a:r>
              <a:endParaRPr sz="2800" b="1" dirty="0">
                <a:solidFill>
                  <a:schemeClr val="dk1"/>
                </a:solidFill>
                <a:latin typeface="Calibri"/>
                <a:ea typeface="Calibri"/>
                <a:cs typeface="Calibri"/>
                <a:sym typeface="Calibri"/>
              </a:endParaRPr>
            </a:p>
          </p:txBody>
        </p:sp>
      </p:grpSp>
      <p:grpSp>
        <p:nvGrpSpPr>
          <p:cNvPr id="155" name="Google Shape;155;p18"/>
          <p:cNvGrpSpPr/>
          <p:nvPr/>
        </p:nvGrpSpPr>
        <p:grpSpPr>
          <a:xfrm>
            <a:off x="3993017" y="1"/>
            <a:ext cx="4056902" cy="3113892"/>
            <a:chOff x="4670404" y="991460"/>
            <a:chExt cx="4438261" cy="3320800"/>
          </a:xfrm>
        </p:grpSpPr>
        <p:pic>
          <p:nvPicPr>
            <p:cNvPr id="156" name="Google Shape;156;p18"/>
            <p:cNvPicPr preferRelativeResize="0"/>
            <p:nvPr/>
          </p:nvPicPr>
          <p:blipFill rotWithShape="1">
            <a:blip r:embed="rId8">
              <a:alphaModFix/>
            </a:blip>
            <a:srcRect/>
            <a:stretch/>
          </p:blipFill>
          <p:spPr>
            <a:xfrm>
              <a:off x="4675667" y="991460"/>
              <a:ext cx="4427733" cy="3320800"/>
            </a:xfrm>
            <a:prstGeom prst="rect">
              <a:avLst/>
            </a:prstGeom>
            <a:noFill/>
            <a:ln>
              <a:noFill/>
            </a:ln>
          </p:spPr>
        </p:pic>
        <p:sp>
          <p:nvSpPr>
            <p:cNvPr id="157" name="Google Shape;157;p18"/>
            <p:cNvSpPr/>
            <p:nvPr/>
          </p:nvSpPr>
          <p:spPr>
            <a:xfrm>
              <a:off x="4670404" y="3578184"/>
              <a:ext cx="4438261" cy="557986"/>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800" b="1" dirty="0">
                  <a:solidFill>
                    <a:schemeClr val="dk1"/>
                  </a:solidFill>
                  <a:latin typeface="Calibri"/>
                  <a:ea typeface="Calibri"/>
                  <a:cs typeface="Calibri"/>
                  <a:sym typeface="Calibri"/>
                </a:rPr>
                <a:t>Abondance</a:t>
              </a:r>
              <a:endParaRPr sz="2800" b="1" i="1" u="sng" dirty="0">
                <a:solidFill>
                  <a:schemeClr val="dk1"/>
                </a:solidFill>
                <a:latin typeface="Calibri"/>
                <a:ea typeface="Calibri"/>
                <a:cs typeface="Calibri"/>
                <a:sym typeface="Calibri"/>
              </a:endParaRPr>
            </a:p>
          </p:txBody>
        </p:sp>
      </p:grpSp>
      <p:pic>
        <p:nvPicPr>
          <p:cNvPr id="158" name="Google Shape;158;p18"/>
          <p:cNvPicPr preferRelativeResize="0"/>
          <p:nvPr/>
        </p:nvPicPr>
        <p:blipFill rotWithShape="1">
          <a:blip r:embed="rId9">
            <a:alphaModFix/>
          </a:blip>
          <a:srcRect/>
          <a:stretch/>
        </p:blipFill>
        <p:spPr>
          <a:xfrm>
            <a:off x="11489067" y="6428728"/>
            <a:ext cx="537600" cy="33707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grpSp>
        <p:nvGrpSpPr>
          <p:cNvPr id="163" name="Google Shape;163;p19"/>
          <p:cNvGrpSpPr/>
          <p:nvPr/>
        </p:nvGrpSpPr>
        <p:grpSpPr>
          <a:xfrm>
            <a:off x="532436" y="3175948"/>
            <a:ext cx="5409236" cy="3431894"/>
            <a:chOff x="2956592" y="2665358"/>
            <a:chExt cx="5935887" cy="3931994"/>
          </a:xfrm>
        </p:grpSpPr>
        <p:pic>
          <p:nvPicPr>
            <p:cNvPr id="164" name="Google Shape;164;p19"/>
            <p:cNvPicPr preferRelativeResize="0"/>
            <p:nvPr/>
          </p:nvPicPr>
          <p:blipFill rotWithShape="1">
            <a:blip r:embed="rId3">
              <a:alphaModFix/>
            </a:blip>
            <a:srcRect/>
            <a:stretch/>
          </p:blipFill>
          <p:spPr>
            <a:xfrm>
              <a:off x="2987824" y="2665358"/>
              <a:ext cx="2952328" cy="3931994"/>
            </a:xfrm>
            <a:prstGeom prst="rect">
              <a:avLst/>
            </a:prstGeom>
            <a:noFill/>
            <a:ln>
              <a:noFill/>
            </a:ln>
          </p:spPr>
        </p:pic>
        <p:pic>
          <p:nvPicPr>
            <p:cNvPr id="165" name="Google Shape;165;p19"/>
            <p:cNvPicPr preferRelativeResize="0"/>
            <p:nvPr/>
          </p:nvPicPr>
          <p:blipFill rotWithShape="1">
            <a:blip r:embed="rId4">
              <a:alphaModFix/>
            </a:blip>
            <a:srcRect/>
            <a:stretch/>
          </p:blipFill>
          <p:spPr>
            <a:xfrm>
              <a:off x="5940152" y="2665358"/>
              <a:ext cx="2952327" cy="3931994"/>
            </a:xfrm>
            <a:prstGeom prst="rect">
              <a:avLst/>
            </a:prstGeom>
            <a:noFill/>
            <a:ln>
              <a:noFill/>
            </a:ln>
          </p:spPr>
        </p:pic>
        <p:sp>
          <p:nvSpPr>
            <p:cNvPr id="166" name="Google Shape;166;p19"/>
            <p:cNvSpPr/>
            <p:nvPr/>
          </p:nvSpPr>
          <p:spPr>
            <a:xfrm>
              <a:off x="2956592" y="6074523"/>
              <a:ext cx="5935887" cy="461665"/>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400" dirty="0">
                  <a:solidFill>
                    <a:schemeClr val="dk1"/>
                  </a:solidFill>
                  <a:latin typeface="Calibri"/>
                  <a:ea typeface="Calibri"/>
                  <a:cs typeface="Calibri"/>
                  <a:sym typeface="Calibri"/>
                </a:rPr>
                <a:t>Sous-</a:t>
              </a:r>
              <a:r>
                <a:rPr lang="en-US" sz="2400" dirty="0" err="1">
                  <a:solidFill>
                    <a:schemeClr val="dk1"/>
                  </a:solidFill>
                  <a:latin typeface="Calibri"/>
                  <a:ea typeface="Calibri"/>
                  <a:cs typeface="Calibri"/>
                  <a:sym typeface="Calibri"/>
                </a:rPr>
                <a:t>échantillons</a:t>
              </a:r>
              <a:r>
                <a:rPr lang="en-US" sz="2400" dirty="0">
                  <a:solidFill>
                    <a:schemeClr val="dk1"/>
                  </a:solidFill>
                  <a:latin typeface="Calibri"/>
                  <a:ea typeface="Calibri"/>
                  <a:cs typeface="Calibri"/>
                  <a:sym typeface="Calibri"/>
                </a:rPr>
                <a:t> et tranches</a:t>
              </a:r>
              <a:endParaRPr sz="2800" b="1" dirty="0">
                <a:solidFill>
                  <a:schemeClr val="dk1"/>
                </a:solidFill>
                <a:latin typeface="Calibri"/>
                <a:ea typeface="Calibri"/>
                <a:cs typeface="Calibri"/>
                <a:sym typeface="Calibri"/>
              </a:endParaRPr>
            </a:p>
          </p:txBody>
        </p:sp>
      </p:grpSp>
      <p:grpSp>
        <p:nvGrpSpPr>
          <p:cNvPr id="167" name="Google Shape;167;p19"/>
          <p:cNvGrpSpPr/>
          <p:nvPr/>
        </p:nvGrpSpPr>
        <p:grpSpPr>
          <a:xfrm>
            <a:off x="136709" y="227949"/>
            <a:ext cx="4041751" cy="2947999"/>
            <a:chOff x="104354" y="2108242"/>
            <a:chExt cx="3297182" cy="2472886"/>
          </a:xfrm>
        </p:grpSpPr>
        <p:pic>
          <p:nvPicPr>
            <p:cNvPr id="168" name="Google Shape;168;p19"/>
            <p:cNvPicPr preferRelativeResize="0"/>
            <p:nvPr/>
          </p:nvPicPr>
          <p:blipFill rotWithShape="1">
            <a:blip r:embed="rId5">
              <a:alphaModFix/>
            </a:blip>
            <a:srcRect/>
            <a:stretch/>
          </p:blipFill>
          <p:spPr>
            <a:xfrm>
              <a:off x="104354" y="2108242"/>
              <a:ext cx="3297182" cy="2472886"/>
            </a:xfrm>
            <a:prstGeom prst="rect">
              <a:avLst/>
            </a:prstGeom>
            <a:noFill/>
            <a:ln>
              <a:noFill/>
            </a:ln>
          </p:spPr>
        </p:pic>
        <p:sp>
          <p:nvSpPr>
            <p:cNvPr id="169" name="Google Shape;169;p19"/>
            <p:cNvSpPr/>
            <p:nvPr/>
          </p:nvSpPr>
          <p:spPr>
            <a:xfrm>
              <a:off x="104354" y="4021845"/>
              <a:ext cx="3297182" cy="461665"/>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400" dirty="0">
                  <a:solidFill>
                    <a:schemeClr val="dk1"/>
                  </a:solidFill>
                  <a:latin typeface="Calibri"/>
                  <a:ea typeface="Calibri"/>
                  <a:cs typeface="Calibri"/>
                  <a:sym typeface="Calibri"/>
                </a:rPr>
                <a:t>OTN tags</a:t>
              </a:r>
              <a:endParaRPr sz="2800" b="1" dirty="0">
                <a:solidFill>
                  <a:schemeClr val="dk1"/>
                </a:solidFill>
                <a:latin typeface="Calibri"/>
                <a:ea typeface="Calibri"/>
                <a:cs typeface="Calibri"/>
                <a:sym typeface="Calibri"/>
              </a:endParaRPr>
            </a:p>
          </p:txBody>
        </p:sp>
      </p:grpSp>
      <p:pic>
        <p:nvPicPr>
          <p:cNvPr id="170" name="Google Shape;170;p19"/>
          <p:cNvPicPr preferRelativeResize="0"/>
          <p:nvPr/>
        </p:nvPicPr>
        <p:blipFill rotWithShape="1">
          <a:blip r:embed="rId6">
            <a:alphaModFix/>
          </a:blip>
          <a:srcRect/>
          <a:stretch/>
        </p:blipFill>
        <p:spPr>
          <a:xfrm>
            <a:off x="4178462" y="227949"/>
            <a:ext cx="4050793" cy="2980228"/>
          </a:xfrm>
          <a:prstGeom prst="rect">
            <a:avLst/>
          </a:prstGeom>
          <a:noFill/>
          <a:ln>
            <a:noFill/>
          </a:ln>
        </p:spPr>
      </p:pic>
      <p:sp>
        <p:nvSpPr>
          <p:cNvPr id="171" name="Google Shape;171;p19"/>
          <p:cNvSpPr/>
          <p:nvPr/>
        </p:nvSpPr>
        <p:spPr>
          <a:xfrm>
            <a:off x="4178462" y="2509211"/>
            <a:ext cx="4050793" cy="461666"/>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400" dirty="0">
                <a:solidFill>
                  <a:schemeClr val="dk1"/>
                </a:solidFill>
                <a:latin typeface="Calibri"/>
                <a:ea typeface="Calibri"/>
                <a:cs typeface="Calibri"/>
                <a:sym typeface="Calibri"/>
              </a:rPr>
              <a:t>Filet à </a:t>
            </a:r>
            <a:r>
              <a:rPr lang="en-US" sz="2400" dirty="0" err="1">
                <a:solidFill>
                  <a:schemeClr val="dk1"/>
                </a:solidFill>
                <a:latin typeface="Calibri"/>
                <a:ea typeface="Calibri"/>
                <a:cs typeface="Calibri"/>
                <a:sym typeface="Calibri"/>
              </a:rPr>
              <a:t>phytoplancton</a:t>
            </a:r>
            <a:r>
              <a:rPr lang="en-US" sz="2400" dirty="0">
                <a:solidFill>
                  <a:schemeClr val="dk1"/>
                </a:solidFill>
                <a:latin typeface="Calibri"/>
                <a:ea typeface="Calibri"/>
                <a:cs typeface="Calibri"/>
                <a:sym typeface="Calibri"/>
              </a:rPr>
              <a:t> + CTD</a:t>
            </a:r>
            <a:endParaRPr sz="2800" b="1" dirty="0">
              <a:solidFill>
                <a:schemeClr val="dk1"/>
              </a:solidFill>
              <a:latin typeface="Calibri"/>
              <a:ea typeface="Calibri"/>
              <a:cs typeface="Calibri"/>
              <a:sym typeface="Calibri"/>
            </a:endParaRPr>
          </a:p>
        </p:txBody>
      </p:sp>
      <p:grpSp>
        <p:nvGrpSpPr>
          <p:cNvPr id="172" name="Google Shape;172;p19"/>
          <p:cNvGrpSpPr/>
          <p:nvPr/>
        </p:nvGrpSpPr>
        <p:grpSpPr>
          <a:xfrm>
            <a:off x="8229255" y="227949"/>
            <a:ext cx="3871989" cy="2980228"/>
            <a:chOff x="136710" y="4648895"/>
            <a:chExt cx="3159551" cy="2081304"/>
          </a:xfrm>
        </p:grpSpPr>
        <p:pic>
          <p:nvPicPr>
            <p:cNvPr id="173" name="Google Shape;173;p19"/>
            <p:cNvPicPr preferRelativeResize="0"/>
            <p:nvPr/>
          </p:nvPicPr>
          <p:blipFill rotWithShape="1">
            <a:blip r:embed="rId7">
              <a:alphaModFix/>
            </a:blip>
            <a:srcRect/>
            <a:stretch/>
          </p:blipFill>
          <p:spPr>
            <a:xfrm>
              <a:off x="136710" y="4648895"/>
              <a:ext cx="3126422" cy="2081304"/>
            </a:xfrm>
            <a:prstGeom prst="rect">
              <a:avLst/>
            </a:prstGeom>
            <a:noFill/>
            <a:ln>
              <a:noFill/>
            </a:ln>
          </p:spPr>
        </p:pic>
        <p:sp>
          <p:nvSpPr>
            <p:cNvPr id="174" name="Google Shape;174;p19"/>
            <p:cNvSpPr/>
            <p:nvPr/>
          </p:nvSpPr>
          <p:spPr>
            <a:xfrm>
              <a:off x="136710" y="6199566"/>
              <a:ext cx="3159551" cy="461665"/>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400">
                  <a:solidFill>
                    <a:schemeClr val="dk1"/>
                  </a:solidFill>
                  <a:latin typeface="Calibri"/>
                  <a:ea typeface="Calibri"/>
                  <a:cs typeface="Calibri"/>
                  <a:sym typeface="Calibri"/>
                </a:rPr>
                <a:t>VPR</a:t>
              </a:r>
              <a:endParaRPr sz="2800" b="1">
                <a:solidFill>
                  <a:schemeClr val="dk1"/>
                </a:solidFill>
                <a:latin typeface="Calibri"/>
                <a:ea typeface="Calibri"/>
                <a:cs typeface="Calibri"/>
                <a:sym typeface="Calibri"/>
              </a:endParaRPr>
            </a:p>
          </p:txBody>
        </p:sp>
      </p:grpSp>
      <p:pic>
        <p:nvPicPr>
          <p:cNvPr id="175" name="Google Shape;175;p19"/>
          <p:cNvPicPr preferRelativeResize="0"/>
          <p:nvPr/>
        </p:nvPicPr>
        <p:blipFill rotWithShape="1">
          <a:blip r:embed="rId8">
            <a:alphaModFix/>
          </a:blip>
          <a:srcRect/>
          <a:stretch/>
        </p:blipFill>
        <p:spPr>
          <a:xfrm>
            <a:off x="5941674" y="3192062"/>
            <a:ext cx="5102687" cy="3415780"/>
          </a:xfrm>
          <a:prstGeom prst="rect">
            <a:avLst/>
          </a:prstGeom>
          <a:noFill/>
          <a:ln>
            <a:noFill/>
          </a:ln>
        </p:spPr>
      </p:pic>
      <p:sp>
        <p:nvSpPr>
          <p:cNvPr id="176" name="Google Shape;176;p19"/>
          <p:cNvSpPr/>
          <p:nvPr/>
        </p:nvSpPr>
        <p:spPr>
          <a:xfrm>
            <a:off x="5941674" y="6092794"/>
            <a:ext cx="5074225" cy="461665"/>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400" dirty="0">
                <a:solidFill>
                  <a:schemeClr val="dk1"/>
                </a:solidFill>
                <a:latin typeface="Calibri"/>
                <a:ea typeface="Calibri"/>
                <a:cs typeface="Calibri"/>
                <a:sym typeface="Calibri"/>
              </a:rPr>
              <a:t>Couverture de </a:t>
            </a:r>
            <a:r>
              <a:rPr lang="en-US" sz="2400" dirty="0" err="1">
                <a:solidFill>
                  <a:schemeClr val="dk1"/>
                </a:solidFill>
                <a:latin typeface="Calibri"/>
                <a:ea typeface="Calibri"/>
                <a:cs typeface="Calibri"/>
                <a:sym typeface="Calibri"/>
              </a:rPr>
              <a:t>l’habitat</a:t>
            </a:r>
            <a:endParaRPr sz="2800" b="1" dirty="0">
              <a:solidFill>
                <a:schemeClr val="dk1"/>
              </a:solidFill>
              <a:latin typeface="Calibri"/>
              <a:ea typeface="Calibri"/>
              <a:cs typeface="Calibri"/>
              <a:sym typeface="Calibri"/>
            </a:endParaRPr>
          </a:p>
        </p:txBody>
      </p:sp>
      <p:sp>
        <p:nvSpPr>
          <p:cNvPr id="177" name="Google Shape;177;p19"/>
          <p:cNvSpPr/>
          <p:nvPr/>
        </p:nvSpPr>
        <p:spPr>
          <a:xfrm>
            <a:off x="8800099" y="3175948"/>
            <a:ext cx="2384732" cy="251914"/>
          </a:xfrm>
          <a:prstGeom prst="rect">
            <a:avLst/>
          </a:prstGeom>
          <a:noFill/>
          <a:ln>
            <a:noFill/>
          </a:ln>
        </p:spPr>
        <p:txBody>
          <a:bodyPr spcFirstLastPara="1" wrap="square" lIns="91425" tIns="45700" rIns="91425" bIns="45700" anchor="t" anchorCtr="0">
            <a:noAutofit/>
          </a:bodyPr>
          <a:lstStyle/>
          <a:p>
            <a:r>
              <a:rPr lang="en-US" sz="1000">
                <a:solidFill>
                  <a:srgbClr val="BFBFBF"/>
                </a:solidFill>
                <a:latin typeface="Helvetica Neue"/>
                <a:ea typeface="Helvetica Neue"/>
                <a:cs typeface="Helvetica Neue"/>
                <a:sym typeface="Helvetica Neue"/>
              </a:rPr>
              <a:t>livingoceansfoundation</a:t>
            </a:r>
            <a:endParaRPr sz="1000">
              <a:solidFill>
                <a:srgbClr val="BFBFBF"/>
              </a:solidFill>
              <a:latin typeface="Calibri"/>
              <a:ea typeface="Calibri"/>
              <a:cs typeface="Calibri"/>
              <a:sym typeface="Calibri"/>
            </a:endParaRPr>
          </a:p>
        </p:txBody>
      </p:sp>
      <p:pic>
        <p:nvPicPr>
          <p:cNvPr id="178" name="Google Shape;178;p19"/>
          <p:cNvPicPr preferRelativeResize="0"/>
          <p:nvPr/>
        </p:nvPicPr>
        <p:blipFill rotWithShape="1">
          <a:blip r:embed="rId9">
            <a:alphaModFix/>
          </a:blip>
          <a:srcRect/>
          <a:stretch/>
        </p:blipFill>
        <p:spPr>
          <a:xfrm>
            <a:off x="11489067" y="6428728"/>
            <a:ext cx="537600" cy="337072"/>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2243</TotalTime>
  <Words>4063</Words>
  <Application>Microsoft Office PowerPoint</Application>
  <PresentationFormat>Grand écran</PresentationFormat>
  <Paragraphs>511</Paragraphs>
  <Slides>23</Slides>
  <Notes>22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23</vt:i4>
      </vt:variant>
    </vt:vector>
  </HeadingPairs>
  <TitlesOfParts>
    <vt:vector size="31" baseType="lpstr">
      <vt:lpstr>Helvetica Neue</vt:lpstr>
      <vt:lpstr>Arial</vt:lpstr>
      <vt:lpstr>Arial</vt:lpstr>
      <vt:lpstr>Google Sans</vt:lpstr>
      <vt:lpstr>Calibri</vt:lpstr>
      <vt:lpstr>Tahoma</vt:lpstr>
      <vt:lpstr>Source Code Pro</vt:lpstr>
      <vt:lpstr>Office Theme</vt:lpstr>
      <vt:lpstr>OBIS - Données et métadonnées</vt:lpstr>
      <vt:lpstr>Archive Darwin Core</vt:lpstr>
      <vt:lpstr>Échantillonnage biologique</vt:lpstr>
      <vt:lpstr>Présentation PowerPoint</vt:lpstr>
      <vt:lpstr>Présentation PowerPoint</vt:lpstr>
      <vt:lpstr>OBIS – Format des données</vt:lpstr>
      <vt:lpstr>Présentation PowerPoint</vt:lpstr>
      <vt:lpstr>Présentation PowerPoint</vt:lpstr>
      <vt:lpstr>Présentation PowerPoint</vt:lpstr>
      <vt:lpstr>Vocabulaire “Measurements or facts”</vt:lpstr>
      <vt:lpstr>Vocabulaire “Measurements or facts”</vt:lpstr>
      <vt:lpstr>Présentation PowerPoint</vt:lpstr>
      <vt:lpstr>Normalisation des données</vt:lpstr>
      <vt:lpstr>DwC - Event Core</vt:lpstr>
      <vt:lpstr>DwC - Occurrence Core</vt:lpstr>
      <vt:lpstr>DwC- ExtendedMeasurementOrFact (eMoF)</vt:lpstr>
      <vt:lpstr>DwC – Extension Occurrence Core + eMoF</vt:lpstr>
      <vt:lpstr>DwC – Extension Event Core + Occurrence</vt:lpstr>
      <vt:lpstr>OBIS-ENV-DATA propose l’extension: ExtendedMeasurementOrFact Extension</vt:lpstr>
      <vt:lpstr>Event Core – OBIS-ENV-Data schema</vt:lpstr>
      <vt:lpstr>Présentation PowerPoint</vt:lpstr>
      <vt:lpstr>Présentation PowerPoint</vt:lpstr>
      <vt:lpstr>Quiz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Darwin Core Archive</dc:title>
  <cp:lastModifiedBy>Julie Dionne Lavoie</cp:lastModifiedBy>
  <cp:revision>61</cp:revision>
  <dcterms:modified xsi:type="dcterms:W3CDTF">2021-03-05T21:02:16Z</dcterms:modified>
</cp:coreProperties>
</file>